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4"/>
  </p:notesMasterIdLst>
  <p:handoutMasterIdLst>
    <p:handoutMasterId r:id="rId35"/>
  </p:handoutMasterIdLst>
  <p:sldIdLst>
    <p:sldId id="436" r:id="rId5"/>
    <p:sldId id="472" r:id="rId6"/>
    <p:sldId id="488" r:id="rId7"/>
    <p:sldId id="550" r:id="rId8"/>
    <p:sldId id="570" r:id="rId9"/>
    <p:sldId id="647" r:id="rId10"/>
    <p:sldId id="571" r:id="rId11"/>
    <p:sldId id="606" r:id="rId12"/>
    <p:sldId id="607" r:id="rId13"/>
    <p:sldId id="608" r:id="rId14"/>
    <p:sldId id="658" r:id="rId15"/>
    <p:sldId id="648" r:id="rId16"/>
    <p:sldId id="649" r:id="rId17"/>
    <p:sldId id="651" r:id="rId18"/>
    <p:sldId id="659" r:id="rId19"/>
    <p:sldId id="653" r:id="rId20"/>
    <p:sldId id="652" r:id="rId21"/>
    <p:sldId id="650" r:id="rId22"/>
    <p:sldId id="654" r:id="rId23"/>
    <p:sldId id="655" r:id="rId24"/>
    <p:sldId id="656" r:id="rId25"/>
    <p:sldId id="623" r:id="rId26"/>
    <p:sldId id="660" r:id="rId27"/>
    <p:sldId id="662" r:id="rId28"/>
    <p:sldId id="664" r:id="rId29"/>
    <p:sldId id="667" r:id="rId30"/>
    <p:sldId id="665" r:id="rId31"/>
    <p:sldId id="661" r:id="rId32"/>
    <p:sldId id="663" r:id="rId33"/>
  </p:sldIdLst>
  <p:sldSz cx="9144000" cy="6858000" type="screen4x3"/>
  <p:notesSz cx="6858000" cy="9144000"/>
  <p:defaultTextStyle>
    <a:defPPr>
      <a:defRPr lang="nl-NL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9">
          <p15:clr>
            <a:srgbClr val="A4A3A4"/>
          </p15:clr>
        </p15:guide>
        <p15:guide id="2" pos="28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A815"/>
    <a:srgbClr val="059A14"/>
    <a:srgbClr val="A500A5"/>
    <a:srgbClr val="2CBB1D"/>
    <a:srgbClr val="FF0000"/>
    <a:srgbClr val="FF00FF"/>
    <a:srgbClr val="2ABFBF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433" autoAdjust="0"/>
    <p:restoredTop sz="96741" autoAdjust="0"/>
  </p:normalViewPr>
  <p:slideViewPr>
    <p:cSldViewPr snapToGrid="0" snapToObjects="1">
      <p:cViewPr>
        <p:scale>
          <a:sx n="100" d="100"/>
          <a:sy n="100" d="100"/>
        </p:scale>
        <p:origin x="-1440" y="-80"/>
      </p:cViewPr>
      <p:guideLst>
        <p:guide orient="horz" pos="2119"/>
        <p:guide pos="2896"/>
      </p:guideLst>
    </p:cSldViewPr>
  </p:slideViewPr>
  <p:outlineViewPr>
    <p:cViewPr>
      <p:scale>
        <a:sx n="33" d="100"/>
        <a:sy n="33" d="100"/>
      </p:scale>
      <p:origin x="72" y="204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htomlin\Desktop\GPP%20(2015%20-%202017)\Clinical\Neph\Calcimimetics\Etelcalcetide%20(AMG%20416)\Ph%203\FGF-23%20Analysis\066100_FGF-23_A_Wolf_EDTA\FGF-23%20Analysis_ED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'wk 27 FGF23'!$C$5</c:f>
              <c:strCache>
                <c:ptCount val="1"/>
                <c:pt idx="0">
                  <c:v>% Change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7F5-4DAE-B7A9-9E515BCF5167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7F5-4DAE-B7A9-9E515BCF516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'wk 27 FGF23'!$D$4:$E$4</c:f>
              <c:strCache>
                <c:ptCount val="2"/>
                <c:pt idx="0">
                  <c:v>Etelcalcetide</c:v>
                </c:pt>
                <c:pt idx="1">
                  <c:v>Placebo</c:v>
                </c:pt>
              </c:strCache>
            </c:strRef>
          </c:cat>
          <c:val>
            <c:numRef>
              <c:f>'wk 27 FGF23'!$D$5:$E$5</c:f>
              <c:numCache>
                <c:formatCode>General</c:formatCode>
                <c:ptCount val="2"/>
                <c:pt idx="0">
                  <c:v>-56.1</c:v>
                </c:pt>
                <c:pt idx="1">
                  <c:v>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7F5-4DAE-B7A9-9E515BCF516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89996888"/>
        <c:axId val="1389986904"/>
      </c:barChart>
      <c:catAx>
        <c:axId val="13899968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89986904"/>
        <c:crosses val="autoZero"/>
        <c:auto val="0"/>
        <c:lblAlgn val="ctr"/>
        <c:lblOffset val="100"/>
        <c:noMultiLvlLbl val="0"/>
      </c:catAx>
      <c:valAx>
        <c:axId val="1389986904"/>
        <c:scaling>
          <c:orientation val="minMax"/>
          <c:min val="-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/>
                  <a:t>Percent</a:t>
                </a:r>
                <a:r>
                  <a:rPr lang="en-US" sz="1800" baseline="0" dirty="0"/>
                  <a:t> Change</a:t>
                </a:r>
                <a:endParaRPr lang="en-US" sz="1800" dirty="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389996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solidFill>
      <a:schemeClr val="bg1"/>
    </a:solidFill>
    <a:ln w="317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nl-NL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0.29566</cdr:x>
      <cdr:y>0.71612</cdr:y>
    </cdr:from>
    <cdr:to>
      <cdr:x>0.42513</cdr:x>
      <cdr:y>0.80486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17469" y="2483871"/>
          <a:ext cx="752129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/>
            <a:t>(n=421)</a:t>
          </a:r>
        </a:p>
      </cdr:txBody>
    </cdr:sp>
  </cdr:relSizeAnchor>
  <cdr:relSizeAnchor xmlns:cdr="http://schemas.openxmlformats.org/drawingml/2006/chartDrawing">
    <cdr:from>
      <cdr:x>0.70586</cdr:x>
      <cdr:y>0.71612</cdr:y>
    </cdr:from>
    <cdr:to>
      <cdr:x>0.83534</cdr:x>
      <cdr:y>0.80486</cdr:y>
    </cdr:to>
    <cdr:sp macro="" textlink="">
      <cdr:nvSpPr>
        <cdr:cNvPr id="3" name="TextBox 11"/>
        <cdr:cNvSpPr txBox="1"/>
      </cdr:nvSpPr>
      <cdr:spPr>
        <a:xfrm xmlns:a="http://schemas.openxmlformats.org/drawingml/2006/main">
          <a:off x="4100364" y="2483871"/>
          <a:ext cx="752129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/>
            <a:t>(n=387)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7A8223F-AA1A-4C8F-A707-9B23E859BE66}" type="datetimeFigureOut">
              <a:rPr lang="nl-NL"/>
              <a:pPr/>
              <a:t>12-8-2025</a:t>
            </a:fld>
            <a:endParaRPr lang="nl-NL"/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5FA65B7-BA27-404C-BD40-8C34AEB6113B}" type="slidenum">
              <a:rPr lang="nl-NL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4629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17B1993-B30A-4AE4-8D8F-E397D2C5DBCE}" type="datetimeFigureOut">
              <a:rPr lang="nl-NL"/>
              <a:pPr>
                <a:defRPr/>
              </a:pPr>
              <a:t>12-8-2025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/>
              <a:t>Klik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6EA4755-8034-4BE3-B61C-557FAEBCAFF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49942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48"/>
            <a:ext cx="7772400" cy="1470025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3CF24-910F-4446-B196-5CEFCAC390BF}" type="datetimeFigureOut">
              <a:rPr lang="nl-NL"/>
              <a:pPr>
                <a:defRPr/>
              </a:pPr>
              <a:t>12-8-2025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852FD-A972-4F9A-9F55-2494BF78F33E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8496300" y="5867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D8194-393E-4249-8441-C9F2F0513E95}" type="datetimeFigureOut">
              <a:rPr lang="nl-NL"/>
              <a:pPr>
                <a:defRPr/>
              </a:pPr>
              <a:t>12-8-2025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28F62-4C45-4039-842A-5077B12B47F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2AD33-726E-4BDA-AA6F-CF94C8B61839}" type="datetimeFigureOut">
              <a:rPr lang="nl-NL"/>
              <a:pPr>
                <a:defRPr/>
              </a:pPr>
              <a:t>12-8-2025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A1956-4EC0-4A49-89FF-3CE3D7F8880C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9F6CE-1FA3-4DB9-920C-090F6705DAF8}" type="datetimeFigureOut">
              <a:rPr lang="nl-NL"/>
              <a:pPr>
                <a:defRPr/>
              </a:pPr>
              <a:t>12-8-2025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71A8A-F704-41FD-B31F-13D305A340F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843FF-E417-4A17-AE30-6C3163A15CED}" type="datetimeFigureOut">
              <a:rPr lang="nl-NL"/>
              <a:pPr>
                <a:defRPr/>
              </a:pPr>
              <a:t>12-8-2025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A21B5-D8E1-42B5-9F79-7D69D8D03C7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74B02-17B3-4D2B-8D70-4D1E4CEBFB5B}" type="datetimeFigureOut">
              <a:rPr lang="nl-NL"/>
              <a:pPr>
                <a:defRPr/>
              </a:pPr>
              <a:t>12-8-2025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76351-F4C5-477C-8CFB-18C4216B2E3E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33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A2617-8162-405A-9134-3B218D8AB1F9}" type="datetimeFigureOut">
              <a:rPr lang="nl-NL"/>
              <a:pPr>
                <a:defRPr/>
              </a:pPr>
              <a:t>12-8-2025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85E97-29B5-4773-BC4D-6815C2EC3C5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5D525-333A-4C74-8A63-ABCF203FD151}" type="datetimeFigureOut">
              <a:rPr lang="nl-NL"/>
              <a:pPr>
                <a:defRPr/>
              </a:pPr>
              <a:t>12-8-2025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3ADD4-1BAB-4BCB-99DD-908CF2A74B9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238F9-EC82-4787-83C0-D6062A10980A}" type="datetimeFigureOut">
              <a:rPr lang="nl-NL"/>
              <a:pPr>
                <a:defRPr/>
              </a:pPr>
              <a:t>12-8-2025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02A4FD-45D5-49D7-BA4B-E670E5494AF9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19" y="273057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8CFD5-6C29-42E3-873E-C4A622D6B78A}" type="datetimeFigureOut">
              <a:rPr lang="nl-NL"/>
              <a:pPr>
                <a:defRPr/>
              </a:pPr>
              <a:t>12-8-2025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4313C-8441-4A47-8CD1-E9C62ACF70A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6"/>
            <a:ext cx="5486400" cy="5667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5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75558-E595-44BE-B621-3BEB3D1262C0}" type="datetimeFigureOut">
              <a:rPr lang="nl-NL"/>
              <a:pPr>
                <a:defRPr/>
              </a:pPr>
              <a:t>12-8-2025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0B077-F1FB-4EE6-BCC1-733F5FE1BF59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4000">
              <a:schemeClr val="bg1">
                <a:tint val="80000"/>
                <a:satMod val="30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Titelstijl van model bewerken</a:t>
            </a:r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61"/>
            <a:ext cx="21336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61"/>
            <a:ext cx="28956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FF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nl-NL"/>
              <a:t>Papandal 2011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61"/>
            <a:ext cx="21336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F8A2D73-98EC-4E1D-BB47-7A8BB4AD7FCC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213600" y="5815767"/>
            <a:ext cx="1930400" cy="104241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FF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FF"/>
          </a:solidFill>
          <a:latin typeface="Candara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FF"/>
          </a:solidFill>
          <a:latin typeface="Candara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FF"/>
          </a:solidFill>
          <a:latin typeface="Candara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FF"/>
          </a:solidFill>
          <a:latin typeface="Candara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FF"/>
          </a:solidFill>
          <a:latin typeface="Candara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FF"/>
          </a:solidFill>
          <a:latin typeface="Candara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FF"/>
          </a:solidFill>
          <a:latin typeface="Candara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FF"/>
          </a:solidFill>
          <a:latin typeface="Candara" pitchFamily="34" charset="0"/>
        </a:defRPr>
      </a:lvl9pPr>
    </p:titleStyle>
    <p:bodyStyle>
      <a:lvl1pPr marL="457200" indent="-457200" algn="l" defTabSz="457200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ü"/>
        <a:defRPr sz="3200" kern="1200">
          <a:solidFill>
            <a:srgbClr val="0000FF"/>
          </a:solidFill>
          <a:latin typeface="+mn-lt"/>
          <a:ea typeface="+mn-ea"/>
          <a:cs typeface="+mn-cs"/>
        </a:defRPr>
      </a:lvl1pPr>
      <a:lvl2pPr marL="914400" indent="-457200" algn="l" defTabSz="457200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ü"/>
        <a:defRPr sz="2800" kern="1200">
          <a:solidFill>
            <a:srgbClr val="0000FF"/>
          </a:solidFill>
          <a:latin typeface="+mn-lt"/>
          <a:ea typeface="+mn-ea"/>
          <a:cs typeface="+mn-cs"/>
        </a:defRPr>
      </a:lvl2pPr>
      <a:lvl3pPr marL="12573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ü"/>
        <a:defRPr sz="2400" kern="1200">
          <a:solidFill>
            <a:srgbClr val="0000FF"/>
          </a:solidFill>
          <a:latin typeface="+mn-lt"/>
          <a:ea typeface="+mn-ea"/>
          <a:cs typeface="+mn-cs"/>
        </a:defRPr>
      </a:lvl3pPr>
      <a:lvl4pPr marL="17145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ü"/>
        <a:defRPr sz="2000" kern="1200">
          <a:solidFill>
            <a:srgbClr val="0000FF"/>
          </a:solidFill>
          <a:latin typeface="+mn-lt"/>
          <a:ea typeface="+mn-ea"/>
          <a:cs typeface="+mn-cs"/>
        </a:defRPr>
      </a:lvl4pPr>
      <a:lvl5pPr marL="21717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ü"/>
        <a:defRPr sz="2000" kern="1200">
          <a:solidFill>
            <a:srgbClr val="0000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6.png"/><Relationship Id="rId7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microsoft.com/office/2007/relationships/hdphoto" Target="../media/hdphoto5.wdp"/><Relationship Id="rId4" Type="http://schemas.microsoft.com/office/2007/relationships/hdphoto" Target="../media/hdphoto4.wdp"/><Relationship Id="rId9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8.png"/><Relationship Id="rId10" Type="http://schemas.microsoft.com/office/2007/relationships/hdphoto" Target="../media/hdphoto12.wdp"/><Relationship Id="rId4" Type="http://schemas.microsoft.com/office/2007/relationships/hdphoto" Target="../media/hdphoto9.wdp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el 1"/>
          <p:cNvSpPr>
            <a:spLocks noGrp="1"/>
          </p:cNvSpPr>
          <p:nvPr>
            <p:ph type="ctrTitle"/>
          </p:nvPr>
        </p:nvSpPr>
        <p:spPr>
          <a:xfrm>
            <a:off x="622300" y="1089042"/>
            <a:ext cx="8280400" cy="1470025"/>
          </a:xfrm>
        </p:spPr>
        <p:txBody>
          <a:bodyPr/>
          <a:lstStyle/>
          <a:p>
            <a:r>
              <a:rPr lang="nl-NL" dirty="0"/>
              <a:t>Chronische nierschade,</a:t>
            </a:r>
            <a:br>
              <a:rPr lang="nl-NL" dirty="0"/>
            </a:br>
            <a:r>
              <a:rPr lang="nl-NL" dirty="0"/>
              <a:t>Gevolgen voor hart en bloedvaten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314703"/>
            <a:ext cx="6400800" cy="2324100"/>
          </a:xfrm>
        </p:spPr>
        <p:txBody>
          <a:bodyPr/>
          <a:lstStyle/>
          <a:p>
            <a:pPr>
              <a:defRPr/>
            </a:pPr>
            <a:r>
              <a:rPr lang="nl-NL" sz="2400" dirty="0"/>
              <a:t>Marc G Vervloet MD, PhD, FERA</a:t>
            </a:r>
          </a:p>
          <a:p>
            <a:pPr>
              <a:defRPr/>
            </a:pPr>
            <a:r>
              <a:rPr lang="nl-NL" sz="2000" dirty="0"/>
              <a:t>Internist-</a:t>
            </a:r>
            <a:r>
              <a:rPr lang="nl-NL" sz="2000" dirty="0" err="1"/>
              <a:t>nefroloog</a:t>
            </a:r>
            <a:endParaRPr lang="nl-NL" sz="2000" dirty="0"/>
          </a:p>
          <a:p>
            <a:pPr>
              <a:defRPr/>
            </a:pPr>
            <a:r>
              <a:rPr lang="nl-NL" sz="2000" dirty="0"/>
              <a:t>VU </a:t>
            </a:r>
            <a:r>
              <a:rPr lang="nl-NL" sz="2000" dirty="0" err="1"/>
              <a:t>university</a:t>
            </a:r>
            <a:r>
              <a:rPr lang="nl-NL" sz="2000" dirty="0"/>
              <a:t> </a:t>
            </a:r>
            <a:r>
              <a:rPr lang="nl-NL" sz="2000" dirty="0" err="1"/>
              <a:t>medical</a:t>
            </a:r>
            <a:r>
              <a:rPr lang="nl-NL" sz="2000" dirty="0"/>
              <a:t> center</a:t>
            </a:r>
          </a:p>
          <a:p>
            <a:pPr>
              <a:defRPr/>
            </a:pPr>
            <a:r>
              <a:rPr lang="nl-NL" sz="2000" dirty="0"/>
              <a:t>Amsterdam</a:t>
            </a:r>
          </a:p>
          <a:p>
            <a:pPr>
              <a:defRPr/>
            </a:pPr>
            <a:endParaRPr lang="nl-NL" dirty="0"/>
          </a:p>
        </p:txBody>
      </p:sp>
      <p:sp>
        <p:nvSpPr>
          <p:cNvPr id="6" name="Subtitel 2"/>
          <p:cNvSpPr txBox="1">
            <a:spLocks/>
          </p:cNvSpPr>
          <p:nvPr/>
        </p:nvSpPr>
        <p:spPr bwMode="auto">
          <a:xfrm>
            <a:off x="1460500" y="4948409"/>
            <a:ext cx="6400800" cy="779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nl-NL" sz="2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eperen 12"/>
          <p:cNvGrpSpPr/>
          <p:nvPr/>
        </p:nvGrpSpPr>
        <p:grpSpPr>
          <a:xfrm>
            <a:off x="1946995" y="1595982"/>
            <a:ext cx="5249669" cy="4152900"/>
            <a:chOff x="1297018" y="1358900"/>
            <a:chExt cx="6438900" cy="4152900"/>
          </a:xfrm>
        </p:grpSpPr>
        <p:pic>
          <p:nvPicPr>
            <p:cNvPr id="5" name="Afbeelding 4"/>
            <p:cNvPicPr>
              <a:picLocks noChangeAspect="1"/>
            </p:cNvPicPr>
            <p:nvPr/>
          </p:nvPicPr>
          <p:blipFill rotWithShape="1">
            <a:blip r:embed="rId2"/>
            <a:srcRect l="9904" t="1" r="9106" b="-306"/>
            <a:stretch/>
          </p:blipFill>
          <p:spPr>
            <a:xfrm>
              <a:off x="1297018" y="1358900"/>
              <a:ext cx="6438900" cy="4152900"/>
            </a:xfrm>
            <a:prstGeom prst="rect">
              <a:avLst/>
            </a:prstGeom>
          </p:spPr>
        </p:pic>
        <p:pic>
          <p:nvPicPr>
            <p:cNvPr id="9" name="Afbeelding 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590" b="93750" l="4492" r="94629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57400" y="4241800"/>
              <a:ext cx="711200" cy="711200"/>
            </a:xfrm>
            <a:prstGeom prst="rect">
              <a:avLst/>
            </a:prstGeom>
          </p:spPr>
        </p:pic>
        <p:pic>
          <p:nvPicPr>
            <p:cNvPr id="8" name="Afbeelding 7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590" b="93750" l="4492" r="94629"/>
                      </a14:imgEffect>
                    </a14:imgLayer>
                  </a14:imgProps>
                </a:ext>
              </a:extLst>
            </a:blip>
            <a:srcRect b="20000"/>
            <a:stretch/>
          </p:blipFill>
          <p:spPr>
            <a:xfrm rot="21177674">
              <a:off x="2409830" y="4368800"/>
              <a:ext cx="777865" cy="622292"/>
            </a:xfrm>
            <a:prstGeom prst="rect">
              <a:avLst/>
            </a:prstGeom>
          </p:spPr>
        </p:pic>
        <p:pic>
          <p:nvPicPr>
            <p:cNvPr id="7" name="Afbeelding 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590" b="93750" l="4492" r="94629"/>
                      </a14:imgEffect>
                    </a14:imgLayer>
                  </a14:imgProps>
                </a:ext>
              </a:extLst>
            </a:blip>
            <a:srcRect b="20689"/>
            <a:stretch/>
          </p:blipFill>
          <p:spPr>
            <a:xfrm rot="239695">
              <a:off x="1739895" y="4419596"/>
              <a:ext cx="736600" cy="584200"/>
            </a:xfrm>
            <a:prstGeom prst="rect">
              <a:avLst/>
            </a:prstGeom>
          </p:spPr>
        </p:pic>
        <p:pic>
          <p:nvPicPr>
            <p:cNvPr id="10" name="Afbeelding 9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rcRect b="16402"/>
            <a:stretch/>
          </p:blipFill>
          <p:spPr>
            <a:xfrm>
              <a:off x="6276131" y="3644900"/>
              <a:ext cx="668438" cy="558800"/>
            </a:xfrm>
            <a:prstGeom prst="rect">
              <a:avLst/>
            </a:prstGeom>
          </p:spPr>
        </p:pic>
        <p:pic>
          <p:nvPicPr>
            <p:cNvPr id="11" name="Afbeelding 10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rcRect b="16402"/>
            <a:stretch/>
          </p:blipFill>
          <p:spPr>
            <a:xfrm rot="364962">
              <a:off x="5925600" y="3667937"/>
              <a:ext cx="611717" cy="511382"/>
            </a:xfrm>
            <a:prstGeom prst="rect">
              <a:avLst/>
            </a:prstGeom>
          </p:spPr>
        </p:pic>
        <p:pic>
          <p:nvPicPr>
            <p:cNvPr id="12" name="Afbeelding 1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rcRect b="16402"/>
            <a:stretch/>
          </p:blipFill>
          <p:spPr>
            <a:xfrm>
              <a:off x="6747310" y="3687236"/>
              <a:ext cx="607671" cy="508000"/>
            </a:xfrm>
            <a:prstGeom prst="rect">
              <a:avLst/>
            </a:prstGeom>
          </p:spPr>
        </p:pic>
      </p:grpSp>
      <p:sp>
        <p:nvSpPr>
          <p:cNvPr id="14" name="Titel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Nierschade en Mineralen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304814" y="2892425"/>
            <a:ext cx="20698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nl-NL" dirty="0">
                <a:solidFill>
                  <a:srgbClr val="0000FF"/>
                </a:solidFill>
                <a:latin typeface="+mj-lt"/>
              </a:rPr>
              <a:t>Te hoog:</a:t>
            </a:r>
          </a:p>
          <a:p>
            <a:pPr>
              <a:buClr>
                <a:srgbClr val="FF0000"/>
              </a:buClr>
            </a:pPr>
            <a:endParaRPr lang="nl-NL" dirty="0">
              <a:solidFill>
                <a:srgbClr val="0000FF"/>
              </a:solidFill>
              <a:latin typeface="+mj-lt"/>
            </a:endParaRP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nl-NL" dirty="0">
                <a:solidFill>
                  <a:srgbClr val="0000FF"/>
                </a:solidFill>
                <a:latin typeface="+mj-lt"/>
              </a:rPr>
              <a:t>Fosfaat</a:t>
            </a: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nl-NL" dirty="0">
                <a:solidFill>
                  <a:srgbClr val="0000FF"/>
                </a:solidFill>
                <a:latin typeface="+mj-lt"/>
              </a:rPr>
              <a:t>FGF23</a:t>
            </a: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nl-NL" dirty="0" err="1">
                <a:solidFill>
                  <a:srgbClr val="0000FF"/>
                </a:solidFill>
                <a:latin typeface="+mj-lt"/>
              </a:rPr>
              <a:t>Sclerostin</a:t>
            </a:r>
            <a:endParaRPr lang="nl-NL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7086601" y="2924775"/>
            <a:ext cx="183728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nl-NL" dirty="0">
                <a:solidFill>
                  <a:srgbClr val="0000FF"/>
                </a:solidFill>
                <a:latin typeface="+mj-lt"/>
              </a:rPr>
              <a:t>Te laag:  </a:t>
            </a:r>
          </a:p>
          <a:p>
            <a:pPr marL="285750" indent="-285750" algn="r">
              <a:buClr>
                <a:srgbClr val="FF0000"/>
              </a:buClr>
              <a:buFont typeface="Arial"/>
              <a:buChar char="•"/>
            </a:pPr>
            <a:endParaRPr lang="nl-NL" dirty="0">
              <a:solidFill>
                <a:srgbClr val="0000FF"/>
              </a:solidFill>
              <a:latin typeface="+mj-lt"/>
            </a:endParaRP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nl-NL" dirty="0">
                <a:solidFill>
                  <a:srgbClr val="0000FF"/>
                </a:solidFill>
                <a:latin typeface="+mj-lt"/>
              </a:rPr>
              <a:t>Calcium</a:t>
            </a: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nl-NL" dirty="0">
                <a:solidFill>
                  <a:srgbClr val="0000FF"/>
                </a:solidFill>
                <a:latin typeface="+mj-lt"/>
              </a:rPr>
              <a:t>Klotho</a:t>
            </a: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nl-NL" dirty="0">
                <a:solidFill>
                  <a:srgbClr val="0000FF"/>
                </a:solidFill>
                <a:latin typeface="+mj-lt"/>
              </a:rPr>
              <a:t>Vitamine D</a:t>
            </a: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nl-NL" dirty="0">
                <a:solidFill>
                  <a:srgbClr val="0000FF"/>
                </a:solidFill>
                <a:latin typeface="+mj-lt"/>
              </a:rPr>
              <a:t>Magnesium?</a:t>
            </a:r>
          </a:p>
        </p:txBody>
      </p:sp>
    </p:spTree>
    <p:extLst>
      <p:ext uri="{BB962C8B-B14F-4D97-AF65-F5344CB8AC3E}">
        <p14:creationId xmlns:p14="http://schemas.microsoft.com/office/powerpoint/2010/main" val="13871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Bloedvaten</a:t>
            </a:r>
            <a:endParaRPr lang="en-US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4" y="1195425"/>
            <a:ext cx="6102011" cy="5065675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0" y="6448973"/>
            <a:ext cx="3352800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sz="1400" dirty="0">
                <a:solidFill>
                  <a:srgbClr val="0000FF"/>
                </a:solidFill>
                <a:latin typeface="+mj-lt"/>
              </a:rPr>
              <a:t>Vervloet, </a:t>
            </a:r>
            <a:r>
              <a:rPr lang="nl-NL" sz="1400" dirty="0" err="1">
                <a:solidFill>
                  <a:srgbClr val="0000FF"/>
                </a:solidFill>
                <a:latin typeface="+mj-lt"/>
              </a:rPr>
              <a:t>Kidney</a:t>
            </a:r>
            <a:r>
              <a:rPr lang="nl-NL" sz="1400" dirty="0">
                <a:solidFill>
                  <a:srgbClr val="0000FF"/>
                </a:solidFill>
                <a:latin typeface="+mj-lt"/>
              </a:rPr>
              <a:t> Int 2017</a:t>
            </a:r>
          </a:p>
        </p:txBody>
      </p:sp>
      <p:sp>
        <p:nvSpPr>
          <p:cNvPr id="5" name="Rechthoek 4"/>
          <p:cNvSpPr/>
          <p:nvPr/>
        </p:nvSpPr>
        <p:spPr>
          <a:xfrm rot="5400000">
            <a:off x="2317141" y="3907429"/>
            <a:ext cx="399271" cy="1443451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>
            <a:outerShdw blurRad="40000" dist="190500" dir="786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 rot="5400000">
            <a:off x="4718836" y="1327937"/>
            <a:ext cx="269487" cy="1443451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>
            <a:outerShdw blurRad="40000" dist="190500" dir="786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/>
          <p:cNvSpPr/>
          <p:nvPr/>
        </p:nvSpPr>
        <p:spPr>
          <a:xfrm rot="5400000">
            <a:off x="3539128" y="1037226"/>
            <a:ext cx="266699" cy="1443451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>
            <a:outerShdw blurRad="40000" dist="190500" dir="786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al 7"/>
          <p:cNvSpPr/>
          <p:nvPr/>
        </p:nvSpPr>
        <p:spPr>
          <a:xfrm>
            <a:off x="5486400" y="3136903"/>
            <a:ext cx="584200" cy="584199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  <a:effectLst>
            <a:outerShdw blurRad="40000" dist="215900" dir="822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al 8"/>
          <p:cNvSpPr/>
          <p:nvPr/>
        </p:nvSpPr>
        <p:spPr>
          <a:xfrm>
            <a:off x="1905000" y="1625605"/>
            <a:ext cx="584200" cy="584199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  <a:effectLst>
            <a:outerShdw blurRad="40000" dist="215900" dir="822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al 9"/>
          <p:cNvSpPr/>
          <p:nvPr/>
        </p:nvSpPr>
        <p:spPr>
          <a:xfrm rot="20106576">
            <a:off x="2565400" y="4917690"/>
            <a:ext cx="584200" cy="746511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  <a:effectLst>
            <a:outerShdw blurRad="40000" dist="215900" dir="822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68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139701"/>
            <a:ext cx="7391400" cy="657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28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858" r="5691"/>
          <a:stretch/>
        </p:blipFill>
        <p:spPr>
          <a:xfrm>
            <a:off x="-1" y="1084389"/>
            <a:ext cx="9162523" cy="4668715"/>
          </a:xfrm>
          <a:prstGeom prst="rect">
            <a:avLst/>
          </a:prstGeom>
        </p:spPr>
      </p:pic>
      <p:sp>
        <p:nvSpPr>
          <p:cNvPr id="2" name="Rechthoek 1"/>
          <p:cNvSpPr/>
          <p:nvPr/>
        </p:nvSpPr>
        <p:spPr>
          <a:xfrm>
            <a:off x="-1" y="6"/>
            <a:ext cx="9162523" cy="10970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/>
          <p:cNvSpPr/>
          <p:nvPr/>
        </p:nvSpPr>
        <p:spPr>
          <a:xfrm>
            <a:off x="-5823" y="5740401"/>
            <a:ext cx="9162523" cy="1117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717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alc_C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834" y="1626213"/>
            <a:ext cx="6790332" cy="3674995"/>
          </a:xfrm>
          <a:prstGeom prst="rect">
            <a:avLst/>
          </a:prstGeom>
          <a:noFill/>
          <a:effectLst>
            <a:reflection stA="50000" endPos="83000" dist="127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65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Hart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563" r="-683"/>
          <a:stretch/>
        </p:blipFill>
        <p:spPr>
          <a:xfrm>
            <a:off x="5867400" y="2703513"/>
            <a:ext cx="2679700" cy="2481264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" y="1892300"/>
            <a:ext cx="42926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89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Windketel functie aorta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rcRect l="-26596" r="-265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1324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1155703"/>
            <a:ext cx="6210300" cy="4965700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Verdikte</a:t>
            </a:r>
            <a:r>
              <a:rPr lang="en-US" dirty="0"/>
              <a:t> </a:t>
            </a:r>
            <a:r>
              <a:rPr lang="en-US" dirty="0" err="1"/>
              <a:t>hartspier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18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 nu het </a:t>
            </a:r>
            <a:r>
              <a:rPr lang="en-US" dirty="0" err="1"/>
              <a:t>goede</a:t>
            </a:r>
            <a:r>
              <a:rPr lang="en-US" dirty="0"/>
              <a:t> </a:t>
            </a:r>
            <a:r>
              <a:rPr lang="en-US" dirty="0" err="1"/>
              <a:t>nieuws</a:t>
            </a:r>
            <a:r>
              <a:rPr lang="en-US" dirty="0"/>
              <a:t>!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Steeds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de </a:t>
            </a:r>
            <a:r>
              <a:rPr lang="en-US" dirty="0" err="1"/>
              <a:t>onderliggende</a:t>
            </a:r>
            <a:r>
              <a:rPr lang="en-US" dirty="0"/>
              <a:t> </a:t>
            </a:r>
            <a:r>
              <a:rPr lang="en-US" dirty="0" err="1"/>
              <a:t>mechanismen</a:t>
            </a:r>
            <a:r>
              <a:rPr lang="en-US" dirty="0"/>
              <a:t> </a:t>
            </a:r>
            <a:r>
              <a:rPr lang="en-US" dirty="0" err="1"/>
              <a:t>duidelijk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Veel</a:t>
            </a:r>
            <a:r>
              <a:rPr lang="en-US" dirty="0"/>
              <a:t> van die </a:t>
            </a:r>
            <a:r>
              <a:rPr lang="en-US" dirty="0" err="1"/>
              <a:t>mechanismen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we </a:t>
            </a:r>
            <a:r>
              <a:rPr lang="en-US" dirty="0" err="1"/>
              <a:t>gunstig</a:t>
            </a:r>
            <a:r>
              <a:rPr lang="en-US" dirty="0"/>
              <a:t> </a:t>
            </a:r>
            <a:r>
              <a:rPr lang="en-US" dirty="0" err="1"/>
              <a:t>beïnvloeden</a:t>
            </a:r>
            <a:endParaRPr lang="en-US" dirty="0"/>
          </a:p>
          <a:p>
            <a:endParaRPr lang="en-US" dirty="0"/>
          </a:p>
          <a:p>
            <a:r>
              <a:rPr lang="en-US" dirty="0"/>
              <a:t>We </a:t>
            </a:r>
            <a:r>
              <a:rPr lang="en-US" dirty="0" err="1"/>
              <a:t>staan</a:t>
            </a:r>
            <a:r>
              <a:rPr lang="en-US" dirty="0"/>
              <a:t> op het punt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onderzoeken</a:t>
            </a:r>
            <a:r>
              <a:rPr lang="en-US" dirty="0"/>
              <a:t> of </a:t>
            </a:r>
            <a:r>
              <a:rPr lang="en-US" dirty="0" err="1"/>
              <a:t>dat</a:t>
            </a:r>
            <a:r>
              <a:rPr lang="en-US" dirty="0"/>
              <a:t> 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echt</a:t>
            </a:r>
            <a:r>
              <a:rPr lang="en-US" dirty="0"/>
              <a:t> </a:t>
            </a:r>
            <a:r>
              <a:rPr lang="en-US" dirty="0" err="1"/>
              <a:t>verbetering</a:t>
            </a:r>
            <a:r>
              <a:rPr lang="en-US" dirty="0"/>
              <a:t> </a:t>
            </a:r>
            <a:r>
              <a:rPr lang="en-US" dirty="0" err="1"/>
              <a:t>gaat</a:t>
            </a:r>
            <a:r>
              <a:rPr lang="en-US" dirty="0"/>
              <a:t> </a:t>
            </a:r>
            <a:r>
              <a:rPr lang="en-US" dirty="0" err="1"/>
              <a:t>brengen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700" y="3835403"/>
            <a:ext cx="16891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87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Afbeelding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252546" y="1887362"/>
            <a:ext cx="3136900" cy="5159740"/>
          </a:xfrm>
          <a:prstGeom prst="rect">
            <a:avLst/>
          </a:prstGeom>
          <a:scene3d>
            <a:camera prst="perspectiveFront" fov="2400000"/>
            <a:lightRig rig="threePt" dir="t"/>
          </a:scene3d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70" b="89670" l="1984" r="952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39823">
            <a:off x="3407457" y="2966575"/>
            <a:ext cx="3424610" cy="2061108"/>
          </a:xfrm>
          <a:prstGeom prst="rect">
            <a:avLst/>
          </a:prstGeom>
          <a:effectLst>
            <a:outerShdw blurRad="152400" dist="4445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3200" dirty="0"/>
              <a:t>FGF23 regelt fosfaat</a:t>
            </a:r>
            <a:endParaRPr lang="nl-NL" sz="24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50" b="98750" l="10000" r="97500"/>
                    </a14:imgEffect>
                  </a14:imgLayer>
                </a14:imgProps>
              </a:ext>
            </a:extLst>
          </a:blip>
          <a:srcRect l="-40915" r="-40915"/>
          <a:stretch>
            <a:fillRect/>
          </a:stretch>
        </p:blipFill>
        <p:spPr>
          <a:xfrm>
            <a:off x="3302000" y="1212500"/>
            <a:ext cx="2628900" cy="1592991"/>
          </a:xfrm>
          <a:effectLst>
            <a:outerShdw blurRad="82550" dist="3048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67" l="23696" r="98696">
                        <a14:foregroundMark x1="97826" y1="40333" x2="98913" y2="34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408" y="3904921"/>
            <a:ext cx="1754827" cy="1584683"/>
          </a:xfrm>
          <a:prstGeom prst="rect">
            <a:avLst/>
          </a:prstGeom>
          <a:effectLst>
            <a:outerShdw blurRad="136525" dist="419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15" b="96133" l="9456" r="954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5067" y="2724164"/>
            <a:ext cx="1914000" cy="2487607"/>
          </a:xfrm>
          <a:prstGeom prst="rect">
            <a:avLst/>
          </a:prstGeom>
          <a:effectLst>
            <a:outerShdw blurRad="193675" dist="419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Pijl links 9"/>
          <p:cNvSpPr/>
          <p:nvPr/>
        </p:nvSpPr>
        <p:spPr>
          <a:xfrm rot="16200000">
            <a:off x="4146912" y="3200509"/>
            <a:ext cx="1043303" cy="28337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ekstvak 13"/>
          <p:cNvSpPr txBox="1"/>
          <p:nvPr/>
        </p:nvSpPr>
        <p:spPr>
          <a:xfrm>
            <a:off x="6733420" y="3195863"/>
            <a:ext cx="1355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00FF"/>
                </a:solidFill>
                <a:latin typeface="+mj-lt"/>
              </a:rPr>
              <a:t>Vitamin D</a:t>
            </a:r>
          </a:p>
          <a:p>
            <a:r>
              <a:rPr lang="nl-NL" dirty="0">
                <a:solidFill>
                  <a:srgbClr val="0000FF"/>
                </a:solidFill>
                <a:latin typeface="+mj-lt"/>
              </a:rPr>
              <a:t>remming</a:t>
            </a:r>
          </a:p>
        </p:txBody>
      </p:sp>
      <p:sp>
        <p:nvSpPr>
          <p:cNvPr id="15" name="Plus 14"/>
          <p:cNvSpPr/>
          <p:nvPr/>
        </p:nvSpPr>
        <p:spPr>
          <a:xfrm>
            <a:off x="3984911" y="4191807"/>
            <a:ext cx="299222" cy="325287"/>
          </a:xfrm>
          <a:prstGeom prst="mathPlus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Plus 15"/>
          <p:cNvSpPr/>
          <p:nvPr/>
        </p:nvSpPr>
        <p:spPr>
          <a:xfrm>
            <a:off x="4977607" y="4743054"/>
            <a:ext cx="291898" cy="325287"/>
          </a:xfrm>
          <a:prstGeom prst="mathPlus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Min 16"/>
          <p:cNvSpPr/>
          <p:nvPr/>
        </p:nvSpPr>
        <p:spPr>
          <a:xfrm>
            <a:off x="2285167" y="5344843"/>
            <a:ext cx="468729" cy="302364"/>
          </a:xfrm>
          <a:prstGeom prst="mathMinus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Min 17"/>
          <p:cNvSpPr/>
          <p:nvPr/>
        </p:nvSpPr>
        <p:spPr>
          <a:xfrm>
            <a:off x="7381934" y="2843347"/>
            <a:ext cx="361298" cy="302364"/>
          </a:xfrm>
          <a:prstGeom prst="mathMinus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21" name="Rechte verbindingslijn met pijl 20"/>
          <p:cNvCxnSpPr/>
          <p:nvPr/>
        </p:nvCxnSpPr>
        <p:spPr>
          <a:xfrm flipH="1">
            <a:off x="2845711" y="2089507"/>
            <a:ext cx="114964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hthoek 2"/>
          <p:cNvSpPr/>
          <p:nvPr/>
        </p:nvSpPr>
        <p:spPr>
          <a:xfrm>
            <a:off x="2663460" y="1511304"/>
            <a:ext cx="468729" cy="4275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Gekromde pijl omlaag 7"/>
          <p:cNvSpPr/>
          <p:nvPr/>
        </p:nvSpPr>
        <p:spPr>
          <a:xfrm>
            <a:off x="4977607" y="2659081"/>
            <a:ext cx="2404321" cy="5243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0" name="Gekromde pijl omlaag 19"/>
          <p:cNvSpPr/>
          <p:nvPr/>
        </p:nvSpPr>
        <p:spPr>
          <a:xfrm rot="9953080">
            <a:off x="2584585" y="5321053"/>
            <a:ext cx="2060595" cy="5243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3" name="Gekromde pijl omlaag 22"/>
          <p:cNvSpPr/>
          <p:nvPr/>
        </p:nvSpPr>
        <p:spPr>
          <a:xfrm rot="10800000">
            <a:off x="4825235" y="4905685"/>
            <a:ext cx="2060595" cy="5243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4" name="Gekromde pijl omlaag 23"/>
          <p:cNvSpPr/>
          <p:nvPr/>
        </p:nvSpPr>
        <p:spPr>
          <a:xfrm rot="306497">
            <a:off x="2304765" y="3498219"/>
            <a:ext cx="2060595" cy="590188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4375257" y="3919959"/>
            <a:ext cx="1407476" cy="58477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nl-NL" sz="3200" b="1" dirty="0">
                <a:solidFill>
                  <a:srgbClr val="0000FF"/>
                </a:solidFill>
                <a:effectLst>
                  <a:glow rad="190500">
                    <a:schemeClr val="bg1">
                      <a:alpha val="75000"/>
                    </a:schemeClr>
                  </a:glow>
                </a:effectLst>
                <a:latin typeface="+mj-lt"/>
              </a:rPr>
              <a:t>FGF23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3018578" y="6167807"/>
            <a:ext cx="3867233" cy="338554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rgbClr val="0000FF"/>
                </a:solidFill>
                <a:latin typeface="+mj-lt"/>
              </a:rPr>
              <a:t>Hoog fosfaat</a:t>
            </a:r>
          </a:p>
        </p:txBody>
      </p:sp>
      <p:sp>
        <p:nvSpPr>
          <p:cNvPr id="11" name="Pijl omhoog 10"/>
          <p:cNvSpPr/>
          <p:nvPr/>
        </p:nvSpPr>
        <p:spPr>
          <a:xfrm>
            <a:off x="4533900" y="5311822"/>
            <a:ext cx="484632" cy="733399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Tekstvak 28"/>
          <p:cNvSpPr txBox="1"/>
          <p:nvPr/>
        </p:nvSpPr>
        <p:spPr>
          <a:xfrm>
            <a:off x="7850660" y="136878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sp>
        <p:nvSpPr>
          <p:cNvPr id="30" name="Tekstvak 29"/>
          <p:cNvSpPr txBox="1"/>
          <p:nvPr/>
        </p:nvSpPr>
        <p:spPr>
          <a:xfrm>
            <a:off x="0" y="4377115"/>
            <a:ext cx="156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0000FF"/>
                </a:solidFill>
                <a:latin typeface="+mj-lt"/>
              </a:rPr>
              <a:t>bijschildklier</a:t>
            </a:r>
          </a:p>
        </p:txBody>
      </p:sp>
      <p:sp>
        <p:nvSpPr>
          <p:cNvPr id="31" name="Plus 30"/>
          <p:cNvSpPr/>
          <p:nvPr/>
        </p:nvSpPr>
        <p:spPr>
          <a:xfrm>
            <a:off x="6312003" y="4256743"/>
            <a:ext cx="359730" cy="444500"/>
          </a:xfrm>
          <a:prstGeom prst="mathPlus">
            <a:avLst>
              <a:gd name="adj1" fmla="val 15901"/>
            </a:avLst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32" name="Min 31"/>
          <p:cNvSpPr/>
          <p:nvPr/>
        </p:nvSpPr>
        <p:spPr>
          <a:xfrm>
            <a:off x="3060915" y="4354554"/>
            <a:ext cx="359618" cy="198969"/>
          </a:xfrm>
          <a:prstGeom prst="mathMinus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Tekstvak 18"/>
          <p:cNvSpPr txBox="1"/>
          <p:nvPr/>
        </p:nvSpPr>
        <p:spPr>
          <a:xfrm>
            <a:off x="711208" y="1837091"/>
            <a:ext cx="213451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0000FF"/>
                </a:solidFill>
                <a:latin typeface="+mj-lt"/>
              </a:rPr>
              <a:t>Fosfaat uitplassen</a:t>
            </a:r>
          </a:p>
        </p:txBody>
      </p:sp>
    </p:spTree>
    <p:extLst>
      <p:ext uri="{BB962C8B-B14F-4D97-AF65-F5344CB8AC3E}">
        <p14:creationId xmlns:p14="http://schemas.microsoft.com/office/powerpoint/2010/main" val="124053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15" grpId="0" animBg="1"/>
      <p:bldP spid="16" grpId="0" animBg="1"/>
      <p:bldP spid="17" grpId="0" animBg="1"/>
      <p:bldP spid="18" grpId="0" animBg="1"/>
      <p:bldP spid="8" grpId="0" animBg="1"/>
      <p:bldP spid="20" grpId="0" animBg="1"/>
      <p:bldP spid="23" grpId="0" animBg="1"/>
      <p:bldP spid="24" grpId="0" animBg="1"/>
      <p:bldP spid="30" grpId="0"/>
      <p:bldP spid="31" grpId="0" animBg="1"/>
      <p:bldP spid="32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Disclosures</a:t>
            </a:r>
          </a:p>
        </p:txBody>
      </p:sp>
      <p:sp>
        <p:nvSpPr>
          <p:cNvPr id="15362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/>
              <a:t>Scientific</a:t>
            </a:r>
            <a:r>
              <a:rPr lang="nl-NL" dirty="0"/>
              <a:t> support</a:t>
            </a:r>
          </a:p>
          <a:p>
            <a:pPr lvl="1"/>
            <a:r>
              <a:rPr lang="nl-NL" sz="2000" dirty="0" err="1"/>
              <a:t>AbbVie</a:t>
            </a:r>
            <a:r>
              <a:rPr lang="nl-NL" sz="2000" dirty="0"/>
              <a:t>, </a:t>
            </a:r>
            <a:r>
              <a:rPr lang="nl-NL" sz="2000" dirty="0" err="1"/>
              <a:t>Amgen</a:t>
            </a:r>
            <a:r>
              <a:rPr lang="nl-NL" sz="2000" dirty="0"/>
              <a:t>, Dutch </a:t>
            </a:r>
            <a:r>
              <a:rPr lang="nl-NL" sz="2000" dirty="0" err="1"/>
              <a:t>Kidney</a:t>
            </a:r>
            <a:r>
              <a:rPr lang="nl-NL" sz="2000" dirty="0"/>
              <a:t> Foundation, FMC, Pfizer, </a:t>
            </a:r>
            <a:r>
              <a:rPr lang="nl-NL" sz="2000" dirty="0" err="1"/>
              <a:t>Sanofi</a:t>
            </a:r>
            <a:r>
              <a:rPr lang="nl-NL" sz="2000" dirty="0"/>
              <a:t>, </a:t>
            </a:r>
            <a:r>
              <a:rPr lang="nl-NL" sz="2000" dirty="0" err="1"/>
              <a:t>Shire</a:t>
            </a:r>
            <a:r>
              <a:rPr lang="nl-NL" sz="2000" dirty="0"/>
              <a:t>, </a:t>
            </a:r>
          </a:p>
          <a:p>
            <a:r>
              <a:rPr lang="nl-NL" dirty="0"/>
              <a:t>Consultant, </a:t>
            </a:r>
            <a:r>
              <a:rPr lang="nl-NL" dirty="0" err="1"/>
              <a:t>lecture</a:t>
            </a:r>
            <a:r>
              <a:rPr lang="nl-NL" dirty="0"/>
              <a:t> </a:t>
            </a:r>
            <a:r>
              <a:rPr lang="nl-NL" dirty="0" err="1"/>
              <a:t>fees</a:t>
            </a:r>
            <a:r>
              <a:rPr lang="nl-NL" dirty="0"/>
              <a:t>, </a:t>
            </a:r>
            <a:r>
              <a:rPr lang="nl-NL" dirty="0" err="1"/>
              <a:t>other</a:t>
            </a:r>
            <a:endParaRPr lang="nl-NL" dirty="0"/>
          </a:p>
          <a:p>
            <a:pPr lvl="1"/>
            <a:r>
              <a:rPr lang="nl-NL" sz="2000" dirty="0" err="1"/>
              <a:t>AbbVie</a:t>
            </a:r>
            <a:r>
              <a:rPr lang="nl-NL" sz="2000" dirty="0"/>
              <a:t>, </a:t>
            </a:r>
            <a:r>
              <a:rPr lang="nl-NL" sz="2000" dirty="0" err="1"/>
              <a:t>Alexion</a:t>
            </a:r>
            <a:r>
              <a:rPr lang="nl-NL" sz="2000" dirty="0"/>
              <a:t>, </a:t>
            </a:r>
            <a:r>
              <a:rPr lang="nl-NL" sz="2000" dirty="0" err="1"/>
              <a:t>Amgen</a:t>
            </a:r>
            <a:r>
              <a:rPr lang="nl-NL" sz="2000" dirty="0"/>
              <a:t>, </a:t>
            </a:r>
            <a:r>
              <a:rPr lang="nl-NL" sz="2000" dirty="0" err="1"/>
              <a:t>Astellas</a:t>
            </a:r>
            <a:r>
              <a:rPr lang="nl-NL" sz="2000" dirty="0"/>
              <a:t>, FMC, Baxter</a:t>
            </a:r>
          </a:p>
          <a:p>
            <a:pPr lvl="1"/>
            <a:endParaRPr lang="nl-NL" sz="2000" dirty="0"/>
          </a:p>
          <a:p>
            <a:pPr lvl="1"/>
            <a:endParaRPr lang="nl-NL" sz="2000" dirty="0"/>
          </a:p>
          <a:p>
            <a:pPr lvl="1"/>
            <a:r>
              <a:rPr lang="nl-NL" sz="2000" dirty="0"/>
              <a:t>(See DOI at </a:t>
            </a:r>
            <a:r>
              <a:rPr lang="nl-NL" sz="2000" dirty="0" err="1"/>
              <a:t>www.era-edta.org</a:t>
            </a:r>
            <a:r>
              <a:rPr lang="nl-NL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9777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FGF23 stijgt hoog bij nierziekte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14" y="1671229"/>
            <a:ext cx="5790857" cy="4818479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-1" y="6473666"/>
            <a:ext cx="2506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rgbClr val="0000FF"/>
                </a:solidFill>
                <a:latin typeface="+mj-lt"/>
              </a:rPr>
              <a:t>Wolf, </a:t>
            </a:r>
            <a:r>
              <a:rPr lang="nl-NL" sz="1400" dirty="0" err="1">
                <a:solidFill>
                  <a:srgbClr val="0000FF"/>
                </a:solidFill>
                <a:latin typeface="+mj-lt"/>
              </a:rPr>
              <a:t>Kidney</a:t>
            </a:r>
            <a:r>
              <a:rPr lang="nl-NL" sz="1400" dirty="0">
                <a:solidFill>
                  <a:srgbClr val="0000FF"/>
                </a:solidFill>
                <a:latin typeface="+mj-lt"/>
              </a:rPr>
              <a:t> Int 2012</a:t>
            </a:r>
          </a:p>
        </p:txBody>
      </p:sp>
      <p:sp>
        <p:nvSpPr>
          <p:cNvPr id="5" name="Rechthoek 4"/>
          <p:cNvSpPr/>
          <p:nvPr/>
        </p:nvSpPr>
        <p:spPr>
          <a:xfrm>
            <a:off x="2770165" y="4521200"/>
            <a:ext cx="399268" cy="636787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>
            <a:outerShdw blurRad="40000" dist="190500" dir="786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694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Afbeelding 1"/>
          <p:cNvPicPr>
            <a:picLocks noChangeAspect="1"/>
          </p:cNvPicPr>
          <p:nvPr/>
        </p:nvPicPr>
        <p:blipFill rotWithShape="1">
          <a:blip r:embed="rId2"/>
          <a:srcRect l="2916" t="29722" r="40278"/>
          <a:stretch/>
        </p:blipFill>
        <p:spPr bwMode="auto">
          <a:xfrm>
            <a:off x="2025650" y="1428763"/>
            <a:ext cx="5194300" cy="4819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kstvak 2"/>
          <p:cNvSpPr txBox="1"/>
          <p:nvPr/>
        </p:nvSpPr>
        <p:spPr>
          <a:xfrm>
            <a:off x="89429" y="6452121"/>
            <a:ext cx="1773238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nl-NL" sz="1400" dirty="0" err="1">
                <a:solidFill>
                  <a:srgbClr val="0000FF"/>
                </a:solidFill>
                <a:latin typeface="+mj-lt"/>
              </a:rPr>
              <a:t>Faul</a:t>
            </a:r>
            <a:r>
              <a:rPr lang="nl-NL" sz="1400" dirty="0">
                <a:solidFill>
                  <a:srgbClr val="0000FF"/>
                </a:solidFill>
                <a:latin typeface="+mj-lt"/>
              </a:rPr>
              <a:t> 2011 JCI</a:t>
            </a:r>
          </a:p>
        </p:txBody>
      </p:sp>
      <p:sp>
        <p:nvSpPr>
          <p:cNvPr id="4" name="Rechthoek 3"/>
          <p:cNvSpPr/>
          <p:nvPr/>
        </p:nvSpPr>
        <p:spPr>
          <a:xfrm>
            <a:off x="6350000" y="5699327"/>
            <a:ext cx="304800" cy="317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/>
          <p:cNvSpPr/>
          <p:nvPr/>
        </p:nvSpPr>
        <p:spPr>
          <a:xfrm>
            <a:off x="7035800" y="5673927"/>
            <a:ext cx="622300" cy="317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/>
          <p:cNvSpPr txBox="1"/>
          <p:nvPr/>
        </p:nvSpPr>
        <p:spPr>
          <a:xfrm>
            <a:off x="2438400" y="1200573"/>
            <a:ext cx="7747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rgbClr val="0000FF"/>
                </a:solidFill>
                <a:latin typeface="+mj-lt"/>
              </a:rPr>
              <a:t>Gezond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3695700" y="1222588"/>
            <a:ext cx="14986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400" dirty="0">
                <a:solidFill>
                  <a:srgbClr val="0000FF"/>
                </a:solidFill>
                <a:latin typeface="+mj-lt"/>
              </a:rPr>
              <a:t>Nierfalen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5214938" y="1220058"/>
            <a:ext cx="264636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rgbClr val="0000FF"/>
                </a:solidFill>
                <a:latin typeface="+mj-lt"/>
              </a:rPr>
              <a:t>Nierfalen met FGF23 blokker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Dier</a:t>
            </a:r>
            <a:r>
              <a:rPr lang="en-US" dirty="0"/>
              <a:t>-experiment</a:t>
            </a:r>
          </a:p>
        </p:txBody>
      </p:sp>
    </p:spTree>
    <p:extLst>
      <p:ext uri="{BB962C8B-B14F-4D97-AF65-F5344CB8AC3E}">
        <p14:creationId xmlns:p14="http://schemas.microsoft.com/office/powerpoint/2010/main" val="234404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Cinacalcet of </a:t>
            </a:r>
            <a:r>
              <a:rPr lang="nl-NL" dirty="0" err="1"/>
              <a:t>etelcalcetide</a:t>
            </a:r>
            <a:r>
              <a:rPr lang="nl-NL" dirty="0"/>
              <a:t>:</a:t>
            </a:r>
            <a:br>
              <a:rPr lang="nl-NL" dirty="0"/>
            </a:br>
            <a:r>
              <a:rPr lang="nl-NL" sz="2800" dirty="0"/>
              <a:t>Onderzoek in mensen</a:t>
            </a:r>
            <a:endParaRPr lang="nl-NL" dirty="0"/>
          </a:p>
        </p:txBody>
      </p:sp>
      <p:graphicFrame>
        <p:nvGraphicFramePr>
          <p:cNvPr id="3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545709"/>
              </p:ext>
            </p:extLst>
          </p:nvPr>
        </p:nvGraphicFramePr>
        <p:xfrm>
          <a:off x="1583639" y="2057651"/>
          <a:ext cx="5809003" cy="34685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Linkeraccolade 3"/>
          <p:cNvSpPr/>
          <p:nvPr/>
        </p:nvSpPr>
        <p:spPr>
          <a:xfrm flipH="1">
            <a:off x="4229100" y="2552700"/>
            <a:ext cx="508000" cy="1625600"/>
          </a:xfrm>
          <a:prstGeom prst="leftBrace">
            <a:avLst/>
          </a:prstGeom>
          <a:ln w="38100" cmpd="sng">
            <a:solidFill>
              <a:srgbClr val="0000FF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vak 4"/>
          <p:cNvSpPr txBox="1"/>
          <p:nvPr/>
        </p:nvSpPr>
        <p:spPr>
          <a:xfrm>
            <a:off x="4737100" y="3136900"/>
            <a:ext cx="173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Daling</a:t>
            </a:r>
            <a:r>
              <a:rPr lang="en-US" dirty="0"/>
              <a:t> FGF23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64032" y="6350519"/>
            <a:ext cx="21203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1400" dirty="0" err="1">
                <a:solidFill>
                  <a:srgbClr val="0000FF"/>
                </a:solidFill>
                <a:latin typeface="+mj-lt"/>
              </a:rPr>
              <a:t>Oberbauer</a:t>
            </a:r>
            <a:r>
              <a:rPr lang="nl-NL" sz="1400" dirty="0">
                <a:solidFill>
                  <a:srgbClr val="0000FF"/>
                </a:solidFill>
                <a:latin typeface="+mj-lt"/>
              </a:rPr>
              <a:t>, Vervloet, ERA-EDTA congres 2017</a:t>
            </a:r>
          </a:p>
        </p:txBody>
      </p:sp>
    </p:spTree>
    <p:extLst>
      <p:ext uri="{BB962C8B-B14F-4D97-AF65-F5344CB8AC3E}">
        <p14:creationId xmlns:p14="http://schemas.microsoft.com/office/powerpoint/2010/main" val="278189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4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Magnesium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209" y="1417639"/>
            <a:ext cx="6013896" cy="459740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64028" y="6350519"/>
            <a:ext cx="32379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1400" dirty="0">
                <a:solidFill>
                  <a:srgbClr val="0000FF"/>
                </a:solidFill>
                <a:latin typeface="+mj-lt"/>
              </a:rPr>
              <a:t>De </a:t>
            </a:r>
            <a:r>
              <a:rPr lang="nl-NL" sz="1400" dirty="0" err="1">
                <a:solidFill>
                  <a:srgbClr val="0000FF"/>
                </a:solidFill>
                <a:latin typeface="+mj-lt"/>
              </a:rPr>
              <a:t>Roij</a:t>
            </a:r>
            <a:r>
              <a:rPr lang="nl-NL" sz="1400" dirty="0">
                <a:solidFill>
                  <a:srgbClr val="0000FF"/>
                </a:solidFill>
                <a:latin typeface="+mj-lt"/>
              </a:rPr>
              <a:t> van </a:t>
            </a:r>
            <a:r>
              <a:rPr lang="nl-NL" sz="1400" dirty="0" err="1">
                <a:solidFill>
                  <a:srgbClr val="0000FF"/>
                </a:solidFill>
                <a:latin typeface="+mj-lt"/>
              </a:rPr>
              <a:t>Zuidewijn</a:t>
            </a:r>
            <a:endParaRPr lang="nl-NL" sz="1400" dirty="0">
              <a:solidFill>
                <a:srgbClr val="0000FF"/>
              </a:solidFill>
              <a:latin typeface="+mj-lt"/>
            </a:endParaRPr>
          </a:p>
          <a:p>
            <a:pPr algn="ctr">
              <a:defRPr/>
            </a:pPr>
            <a:r>
              <a:rPr lang="nl-NL" sz="1400" dirty="0">
                <a:solidFill>
                  <a:srgbClr val="0000FF"/>
                </a:solidFill>
                <a:latin typeface="+mj-lt"/>
              </a:rPr>
              <a:t>Nederlands CONTRAST onderzoek</a:t>
            </a:r>
          </a:p>
        </p:txBody>
      </p:sp>
    </p:spTree>
    <p:extLst>
      <p:ext uri="{BB962C8B-B14F-4D97-AF65-F5344CB8AC3E}">
        <p14:creationId xmlns:p14="http://schemas.microsoft.com/office/powerpoint/2010/main" val="60963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Klotho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657" r="-2315"/>
          <a:stretch/>
        </p:blipFill>
        <p:spPr>
          <a:xfrm>
            <a:off x="1193800" y="1417641"/>
            <a:ext cx="3009900" cy="4525963"/>
          </a:xfrm>
        </p:spPr>
      </p:pic>
      <p:pic>
        <p:nvPicPr>
          <p:cNvPr id="5" name="Afbeelding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003" y="1646239"/>
            <a:ext cx="2811117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Rechte verbindingslijn met pijl 6"/>
          <p:cNvCxnSpPr/>
          <p:nvPr/>
        </p:nvCxnSpPr>
        <p:spPr>
          <a:xfrm>
            <a:off x="2984500" y="2260602"/>
            <a:ext cx="2603500" cy="1103313"/>
          </a:xfrm>
          <a:prstGeom prst="straightConnector1">
            <a:avLst/>
          </a:prstGeom>
          <a:ln w="38100" cmpd="sng">
            <a:solidFill>
              <a:srgbClr val="0000FF"/>
            </a:solidFill>
            <a:headEnd type="oval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kstvak 5"/>
          <p:cNvSpPr txBox="1">
            <a:spLocks noChangeArrowheads="1"/>
          </p:cNvSpPr>
          <p:nvPr/>
        </p:nvSpPr>
        <p:spPr bwMode="auto">
          <a:xfrm>
            <a:off x="0" y="6491819"/>
            <a:ext cx="3886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dirty="0" err="1">
                <a:solidFill>
                  <a:srgbClr val="0000FF"/>
                </a:solidFill>
                <a:latin typeface="Candara" pitchFamily="34" charset="0"/>
              </a:rPr>
              <a:t>Nigram</a:t>
            </a:r>
            <a:r>
              <a:rPr lang="nl-NL" dirty="0">
                <a:solidFill>
                  <a:srgbClr val="0000FF"/>
                </a:solidFill>
                <a:latin typeface="Candara" pitchFamily="34" charset="0"/>
              </a:rPr>
              <a:t> consortium, Nierstichting</a:t>
            </a:r>
          </a:p>
        </p:txBody>
      </p:sp>
    </p:spTree>
    <p:extLst>
      <p:ext uri="{BB962C8B-B14F-4D97-AF65-F5344CB8AC3E}">
        <p14:creationId xmlns:p14="http://schemas.microsoft.com/office/powerpoint/2010/main" val="280138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dirty="0"/>
          </a:p>
        </p:txBody>
      </p:sp>
      <p:pic>
        <p:nvPicPr>
          <p:cNvPr id="28674" name="Afbeelding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54150" y="1418170"/>
            <a:ext cx="6502400" cy="4669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kstvak 5"/>
          <p:cNvSpPr txBox="1">
            <a:spLocks noChangeArrowheads="1"/>
          </p:cNvSpPr>
          <p:nvPr/>
        </p:nvSpPr>
        <p:spPr bwMode="auto">
          <a:xfrm>
            <a:off x="0" y="6491819"/>
            <a:ext cx="3886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dirty="0" err="1">
                <a:solidFill>
                  <a:srgbClr val="0000FF"/>
                </a:solidFill>
                <a:latin typeface="Candara" pitchFamily="34" charset="0"/>
              </a:rPr>
              <a:t>Nigram</a:t>
            </a:r>
            <a:r>
              <a:rPr lang="nl-NL" dirty="0">
                <a:solidFill>
                  <a:srgbClr val="0000FF"/>
                </a:solidFill>
                <a:latin typeface="Candara" pitchFamily="34" charset="0"/>
              </a:rPr>
              <a:t> consortium, Nierstichting</a:t>
            </a:r>
          </a:p>
        </p:txBody>
      </p:sp>
    </p:spTree>
    <p:extLst>
      <p:ext uri="{BB962C8B-B14F-4D97-AF65-F5344CB8AC3E}">
        <p14:creationId xmlns:p14="http://schemas.microsoft.com/office/powerpoint/2010/main" val="66951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dirty="0"/>
              <a:t>α-Klotho daalt bij nierziekte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484" y="2093877"/>
            <a:ext cx="5103284" cy="3831899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0" y="6443308"/>
            <a:ext cx="3352800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sz="1400" dirty="0">
                <a:solidFill>
                  <a:srgbClr val="0000FF"/>
                </a:solidFill>
                <a:latin typeface="+mj-lt"/>
              </a:rPr>
              <a:t>Barker, </a:t>
            </a:r>
            <a:r>
              <a:rPr lang="nl-NL" sz="1400" dirty="0" err="1">
                <a:solidFill>
                  <a:srgbClr val="0000FF"/>
                </a:solidFill>
                <a:latin typeface="+mj-lt"/>
              </a:rPr>
              <a:t>Nephrol</a:t>
            </a:r>
            <a:r>
              <a:rPr lang="nl-NL" sz="1400" dirty="0">
                <a:solidFill>
                  <a:srgbClr val="0000FF"/>
                </a:solidFill>
                <a:latin typeface="+mj-lt"/>
              </a:rPr>
              <a:t> </a:t>
            </a:r>
            <a:r>
              <a:rPr lang="nl-NL" sz="1400" dirty="0" err="1">
                <a:solidFill>
                  <a:srgbClr val="0000FF"/>
                </a:solidFill>
                <a:latin typeface="+mj-lt"/>
              </a:rPr>
              <a:t>Dial</a:t>
            </a:r>
            <a:r>
              <a:rPr lang="nl-NL" sz="1400" dirty="0">
                <a:solidFill>
                  <a:srgbClr val="0000FF"/>
                </a:solidFill>
                <a:latin typeface="+mj-lt"/>
              </a:rPr>
              <a:t> Transplant 2015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1736" y="2093877"/>
            <a:ext cx="2080431" cy="124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02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Schermafbeelding 2011-09-11 om 10.46.31.png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-125" r="194"/>
          <a:stretch/>
        </p:blipFill>
        <p:spPr>
          <a:xfrm>
            <a:off x="863851" y="1803401"/>
            <a:ext cx="3644655" cy="2074864"/>
          </a:xfrm>
          <a:ln>
            <a:solidFill>
              <a:srgbClr val="FF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50000" endPos="75000" dist="12700" dir="5400000" sy="-100000" algn="bl" rotWithShape="0"/>
          </a:effectLst>
        </p:spPr>
      </p:pic>
      <p:pic>
        <p:nvPicPr>
          <p:cNvPr id="7" name="Tijdelijke aanduiding voor inhoud 6" descr="Schermafbeelding 2011-09-11 om 10.52.49.png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-519" b="-350"/>
          <a:stretch/>
        </p:blipFill>
        <p:spPr>
          <a:xfrm>
            <a:off x="1841500" y="2053170"/>
            <a:ext cx="6059488" cy="4017433"/>
          </a:xfrm>
          <a:ln w="28575">
            <a:solidFill>
              <a:srgbClr val="FF0000"/>
            </a:solidFill>
          </a:ln>
          <a:effectLst>
            <a:outerShdw blurRad="63500" dir="13500000" kx="2700000" rotWithShape="0">
              <a:srgbClr val="000000">
                <a:alpha val="15000"/>
              </a:srgbClr>
            </a:outerShdw>
          </a:effectLst>
        </p:spPr>
      </p:pic>
      <p:sp>
        <p:nvSpPr>
          <p:cNvPr id="28675" name="Tekstvak 7"/>
          <p:cNvSpPr txBox="1">
            <a:spLocks noChangeArrowheads="1"/>
          </p:cNvSpPr>
          <p:nvPr/>
        </p:nvSpPr>
        <p:spPr bwMode="auto">
          <a:xfrm>
            <a:off x="5" y="6447367"/>
            <a:ext cx="21113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nl-NL" dirty="0">
                <a:solidFill>
                  <a:srgbClr val="0000FF"/>
                </a:solidFill>
                <a:latin typeface="+mj-lt"/>
              </a:rPr>
              <a:t>Hu et al. JASN 2011</a:t>
            </a:r>
          </a:p>
        </p:txBody>
      </p:sp>
      <p:sp>
        <p:nvSpPr>
          <p:cNvPr id="4506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z="3200" dirty="0"/>
              <a:t>Klotho beschermt tegen vaatverkalking:</a:t>
            </a:r>
            <a:br>
              <a:rPr lang="nl-NL" sz="3200" dirty="0"/>
            </a:br>
            <a:r>
              <a:rPr lang="nl-NL" sz="3200" dirty="0" err="1"/>
              <a:t>Dier-experiment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351634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Conclusies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verminderde</a:t>
            </a:r>
            <a:r>
              <a:rPr lang="en-US" dirty="0"/>
              <a:t> </a:t>
            </a:r>
            <a:r>
              <a:rPr lang="en-US" dirty="0" err="1"/>
              <a:t>nierfunctie</a:t>
            </a:r>
            <a:r>
              <a:rPr lang="en-US" dirty="0"/>
              <a:t> </a:t>
            </a:r>
            <a:r>
              <a:rPr lang="en-US" dirty="0" err="1"/>
              <a:t>verhoogd</a:t>
            </a:r>
            <a:r>
              <a:rPr lang="en-US" dirty="0"/>
              <a:t> de </a:t>
            </a:r>
            <a:r>
              <a:rPr lang="en-US" dirty="0" err="1"/>
              <a:t>kans</a:t>
            </a:r>
            <a:r>
              <a:rPr lang="en-US" dirty="0"/>
              <a:t> op </a:t>
            </a:r>
            <a:r>
              <a:rPr lang="en-US" dirty="0" err="1"/>
              <a:t>aderverkalking</a:t>
            </a:r>
            <a:r>
              <a:rPr lang="en-US" dirty="0"/>
              <a:t>, </a:t>
            </a:r>
            <a:r>
              <a:rPr lang="en-US" dirty="0" err="1"/>
              <a:t>aderverstijving</a:t>
            </a:r>
            <a:r>
              <a:rPr lang="en-US" dirty="0"/>
              <a:t> en </a:t>
            </a:r>
            <a:r>
              <a:rPr lang="en-US" dirty="0" err="1"/>
              <a:t>hartziektes</a:t>
            </a:r>
            <a:endParaRPr lang="en-US" dirty="0"/>
          </a:p>
          <a:p>
            <a:r>
              <a:rPr lang="en-US" dirty="0"/>
              <a:t>Steeds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wordt</a:t>
            </a:r>
            <a:r>
              <a:rPr lang="en-US" dirty="0"/>
              <a:t> </a:t>
            </a:r>
            <a:r>
              <a:rPr lang="en-US" dirty="0" err="1"/>
              <a:t>duidelijk</a:t>
            </a:r>
            <a:r>
              <a:rPr lang="en-US" dirty="0"/>
              <a:t> </a:t>
            </a:r>
            <a:r>
              <a:rPr lang="en-US" dirty="0" err="1"/>
              <a:t>wat</a:t>
            </a:r>
            <a:r>
              <a:rPr lang="en-US" dirty="0"/>
              <a:t> de </a:t>
            </a:r>
            <a:r>
              <a:rPr lang="en-US" dirty="0" err="1"/>
              <a:t>onderliggende</a:t>
            </a:r>
            <a:r>
              <a:rPr lang="en-US" dirty="0"/>
              <a:t> </a:t>
            </a:r>
            <a:r>
              <a:rPr lang="en-US" dirty="0" err="1"/>
              <a:t>oorzaak</a:t>
            </a:r>
            <a:r>
              <a:rPr lang="en-US" dirty="0"/>
              <a:t> is</a:t>
            </a:r>
          </a:p>
          <a:p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kennis</a:t>
            </a:r>
            <a:r>
              <a:rPr lang="en-US" dirty="0"/>
              <a:t> </a:t>
            </a:r>
            <a:r>
              <a:rPr lang="en-US" dirty="0" err="1"/>
              <a:t>leidt</a:t>
            </a:r>
            <a:r>
              <a:rPr lang="en-US" dirty="0"/>
              <a:t> tot </a:t>
            </a:r>
            <a:r>
              <a:rPr lang="en-US" dirty="0" err="1"/>
              <a:t>preciezere</a:t>
            </a:r>
            <a:r>
              <a:rPr lang="en-US" dirty="0"/>
              <a:t>, en </a:t>
            </a:r>
            <a:r>
              <a:rPr lang="en-US" dirty="0" err="1"/>
              <a:t>ook</a:t>
            </a:r>
            <a:r>
              <a:rPr lang="en-US" dirty="0"/>
              <a:t> tot </a:t>
            </a:r>
            <a:r>
              <a:rPr lang="en-US" dirty="0" err="1"/>
              <a:t>nieuwe</a:t>
            </a:r>
            <a:r>
              <a:rPr lang="en-US" dirty="0"/>
              <a:t> </a:t>
            </a:r>
            <a:r>
              <a:rPr lang="en-US" dirty="0" err="1"/>
              <a:t>behandelmogelijkheden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12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68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98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417639"/>
            <a:ext cx="2400300" cy="24003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“Waarschuwing”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nl-NL" dirty="0"/>
              <a:t>Eerst wat sombere gegevens</a:t>
            </a:r>
          </a:p>
          <a:p>
            <a:pPr>
              <a:lnSpc>
                <a:spcPct val="200000"/>
              </a:lnSpc>
            </a:pPr>
            <a:endParaRPr lang="nl-NL" dirty="0"/>
          </a:p>
          <a:p>
            <a:pPr>
              <a:lnSpc>
                <a:spcPct val="200000"/>
              </a:lnSpc>
            </a:pPr>
            <a:r>
              <a:rPr lang="nl-NL" dirty="0"/>
              <a:t>Maar ook hoop voor verbetering!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4711703"/>
            <a:ext cx="2578100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55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nl-NL" dirty="0">
                <a:cs typeface="+mj-cs"/>
              </a:rPr>
              <a:t>Sterfte risico bij nierschade</a:t>
            </a:r>
            <a:endParaRPr lang="en-GB" dirty="0">
              <a:cs typeface="+mj-cs"/>
            </a:endParaRPr>
          </a:p>
        </p:txBody>
      </p:sp>
      <p:sp>
        <p:nvSpPr>
          <p:cNvPr id="18434" name="Tekstvak 4"/>
          <p:cNvSpPr txBox="1">
            <a:spLocks noChangeArrowheads="1"/>
          </p:cNvSpPr>
          <p:nvPr/>
        </p:nvSpPr>
        <p:spPr bwMode="auto">
          <a:xfrm>
            <a:off x="9525" y="6488113"/>
            <a:ext cx="30241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1800"/>
              <a:t>Matsushita JAMA 2012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730" y="1412887"/>
            <a:ext cx="6443663" cy="3779839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180975" dist="3556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9988" y="2060580"/>
            <a:ext cx="6056312" cy="3662363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193675" dist="3810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341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68771" y="466642"/>
            <a:ext cx="68075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+mj-lt"/>
              </a:rPr>
              <a:t>Vooruitzichten</a:t>
            </a:r>
            <a:r>
              <a:rPr lang="en-US" sz="24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</a:rPr>
              <a:t>gemiddelde</a:t>
            </a:r>
            <a:r>
              <a:rPr lang="en-US" sz="2400" dirty="0">
                <a:solidFill>
                  <a:srgbClr val="0000FF"/>
                </a:solidFill>
                <a:latin typeface="+mj-lt"/>
              </a:rPr>
              <a:t> patient die </a:t>
            </a:r>
            <a:r>
              <a:rPr lang="en-US" sz="2400" dirty="0" err="1">
                <a:solidFill>
                  <a:srgbClr val="0000FF"/>
                </a:solidFill>
                <a:latin typeface="+mj-lt"/>
              </a:rPr>
              <a:t>dialyseert</a:t>
            </a:r>
            <a:endParaRPr lang="en-US" sz="2400" dirty="0">
              <a:solidFill>
                <a:srgbClr val="0000FF"/>
              </a:solidFill>
              <a:latin typeface="+mj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906100" y="1116685"/>
            <a:ext cx="4400554" cy="4257547"/>
            <a:chOff x="2906100" y="1256232"/>
            <a:chExt cx="4400554" cy="4117996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2906100" y="1258882"/>
              <a:ext cx="0" cy="4112150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</p:cxnSp>
        <p:cxnSp>
          <p:nvCxnSpPr>
            <p:cNvPr id="7" name="Straight Connector 6"/>
            <p:cNvCxnSpPr/>
            <p:nvPr/>
          </p:nvCxnSpPr>
          <p:spPr>
            <a:xfrm flipH="1">
              <a:off x="2906100" y="5374228"/>
              <a:ext cx="4400554" cy="0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</p:cxnSp>
        <p:cxnSp>
          <p:nvCxnSpPr>
            <p:cNvPr id="8" name="Straight Connector 7"/>
            <p:cNvCxnSpPr/>
            <p:nvPr/>
          </p:nvCxnSpPr>
          <p:spPr>
            <a:xfrm>
              <a:off x="3758260" y="1256232"/>
              <a:ext cx="0" cy="4114800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>
            <a:xfrm>
              <a:off x="4595250" y="1256232"/>
              <a:ext cx="0" cy="4114800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>
            <a:xfrm>
              <a:off x="5446754" y="1256232"/>
              <a:ext cx="0" cy="4114800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>
            <a:xfrm>
              <a:off x="6283745" y="1256232"/>
              <a:ext cx="0" cy="4114800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>
            <a:xfrm>
              <a:off x="7137669" y="1256232"/>
              <a:ext cx="0" cy="4114800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>
            <a:xfrm flipH="1">
              <a:off x="2906100" y="1261051"/>
              <a:ext cx="4231569" cy="0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</p:cxnSp>
      </p:grpSp>
      <p:sp>
        <p:nvSpPr>
          <p:cNvPr id="14" name="TextBox 13"/>
          <p:cNvSpPr txBox="1"/>
          <p:nvPr/>
        </p:nvSpPr>
        <p:spPr>
          <a:xfrm>
            <a:off x="3937303" y="5621171"/>
            <a:ext cx="2331985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b="1" kern="0" dirty="0">
                <a:solidFill>
                  <a:prstClr val="black"/>
                </a:solidFill>
              </a:rPr>
              <a:t>5-year relative survival (%)</a:t>
            </a:r>
            <a:r>
              <a:rPr lang="en-US" sz="1400" b="1" kern="0" baseline="30000" dirty="0">
                <a:solidFill>
                  <a:prstClr val="black"/>
                </a:solidFill>
              </a:rPr>
              <a:t>1</a:t>
            </a:r>
            <a:endParaRPr lang="en-US" sz="1400" b="1" kern="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59134" y="5419680"/>
            <a:ext cx="99850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kern="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58413" y="5419680"/>
            <a:ext cx="199699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kern="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95410" y="5419680"/>
            <a:ext cx="199699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kern="0" dirty="0">
                <a:solidFill>
                  <a:prstClr val="black"/>
                </a:solidFill>
              </a:rPr>
              <a:t>40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46914" y="5419680"/>
            <a:ext cx="199699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kern="0" dirty="0">
                <a:solidFill>
                  <a:prstClr val="black"/>
                </a:solidFill>
              </a:rPr>
              <a:t>60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83905" y="5419680"/>
            <a:ext cx="199699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kern="0" dirty="0">
                <a:solidFill>
                  <a:prstClr val="black"/>
                </a:solidFill>
              </a:rPr>
              <a:t>80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87904" y="5419680"/>
            <a:ext cx="299549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kern="0" dirty="0">
                <a:solidFill>
                  <a:prstClr val="black"/>
                </a:solidFill>
              </a:rPr>
              <a:t>100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29090" y="1169317"/>
            <a:ext cx="1257368" cy="21544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r">
              <a:spcBef>
                <a:spcPts val="150"/>
              </a:spcBef>
            </a:pPr>
            <a:r>
              <a:rPr lang="en-US" sz="1400" kern="0" dirty="0">
                <a:solidFill>
                  <a:prstClr val="black"/>
                </a:solidFill>
              </a:rPr>
              <a:t>Prostate cancer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906100" y="1205688"/>
            <a:ext cx="4206240" cy="142709"/>
          </a:xfrm>
          <a:prstGeom prst="rect">
            <a:avLst/>
          </a:prstGeom>
          <a:solidFill>
            <a:srgbClr val="8064A2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906100" y="1444264"/>
            <a:ext cx="4114800" cy="142709"/>
          </a:xfrm>
          <a:prstGeom prst="rect">
            <a:avLst/>
          </a:prstGeom>
          <a:solidFill>
            <a:srgbClr val="8064A2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906105" y="1682844"/>
            <a:ext cx="3806547" cy="142709"/>
          </a:xfrm>
          <a:prstGeom prst="rect">
            <a:avLst/>
          </a:prstGeom>
          <a:solidFill>
            <a:srgbClr val="8064A2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906102" y="1921420"/>
            <a:ext cx="3695551" cy="142709"/>
          </a:xfrm>
          <a:prstGeom prst="rect">
            <a:avLst/>
          </a:prstGeom>
          <a:solidFill>
            <a:srgbClr val="8064A2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906110" y="2160000"/>
            <a:ext cx="3377645" cy="142709"/>
          </a:xfrm>
          <a:prstGeom prst="rect">
            <a:avLst/>
          </a:prstGeom>
          <a:solidFill>
            <a:srgbClr val="8064A2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906110" y="2398576"/>
            <a:ext cx="2966145" cy="142709"/>
          </a:xfrm>
          <a:prstGeom prst="rect">
            <a:avLst/>
          </a:prstGeom>
          <a:solidFill>
            <a:srgbClr val="8064A2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906100" y="2637156"/>
            <a:ext cx="2926080" cy="142709"/>
          </a:xfrm>
          <a:prstGeom prst="rect">
            <a:avLst/>
          </a:prstGeom>
          <a:solidFill>
            <a:srgbClr val="8064A2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906100" y="2875732"/>
            <a:ext cx="2779776" cy="142709"/>
          </a:xfrm>
          <a:prstGeom prst="rect">
            <a:avLst/>
          </a:prstGeom>
          <a:solidFill>
            <a:srgbClr val="8064A2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906110" y="3114312"/>
            <a:ext cx="2353021" cy="142709"/>
          </a:xfrm>
          <a:prstGeom prst="rect">
            <a:avLst/>
          </a:prstGeom>
          <a:solidFill>
            <a:srgbClr val="8064A2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906110" y="3352888"/>
            <a:ext cx="2353021" cy="142709"/>
          </a:xfrm>
          <a:prstGeom prst="rect">
            <a:avLst/>
          </a:prstGeom>
          <a:solidFill>
            <a:srgbClr val="4BACC6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906101" y="3843904"/>
            <a:ext cx="1709928" cy="142709"/>
          </a:xfrm>
          <a:prstGeom prst="rect">
            <a:avLst/>
          </a:prstGeom>
          <a:solidFill>
            <a:srgbClr val="4BACC6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906111" y="4082480"/>
            <a:ext cx="1483071" cy="142709"/>
          </a:xfrm>
          <a:prstGeom prst="rect">
            <a:avLst/>
          </a:prstGeom>
          <a:solidFill>
            <a:srgbClr val="8064A2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906107" y="4321060"/>
            <a:ext cx="1063345" cy="142709"/>
          </a:xfrm>
          <a:prstGeom prst="rect">
            <a:avLst/>
          </a:prstGeom>
          <a:solidFill>
            <a:srgbClr val="8064A2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906111" y="4559636"/>
            <a:ext cx="741535" cy="142709"/>
          </a:xfrm>
          <a:prstGeom prst="rect">
            <a:avLst/>
          </a:prstGeom>
          <a:solidFill>
            <a:srgbClr val="8064A2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906111" y="4798216"/>
            <a:ext cx="693357" cy="142709"/>
          </a:xfrm>
          <a:prstGeom prst="rect">
            <a:avLst/>
          </a:prstGeom>
          <a:solidFill>
            <a:srgbClr val="8064A2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906102" y="5036796"/>
            <a:ext cx="207086" cy="142709"/>
          </a:xfrm>
          <a:prstGeom prst="rect">
            <a:avLst/>
          </a:prstGeom>
          <a:solidFill>
            <a:srgbClr val="8064A2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808565" y="4046112"/>
            <a:ext cx="977894" cy="21544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r">
              <a:spcBef>
                <a:spcPts val="150"/>
              </a:spcBef>
            </a:pPr>
            <a:r>
              <a:rPr lang="en-US" sz="1400" kern="0" dirty="0">
                <a:solidFill>
                  <a:prstClr val="black"/>
                </a:solidFill>
              </a:rPr>
              <a:t>Heart failure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593825" y="1407895"/>
            <a:ext cx="1192634" cy="21544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r">
              <a:spcBef>
                <a:spcPts val="150"/>
              </a:spcBef>
            </a:pPr>
            <a:r>
              <a:rPr lang="en-US" sz="1400" kern="0" dirty="0">
                <a:solidFill>
                  <a:prstClr val="black"/>
                </a:solidFill>
              </a:rPr>
              <a:t>Thyroid cancer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670768" y="1646473"/>
            <a:ext cx="1115690" cy="21544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r">
              <a:spcBef>
                <a:spcPts val="150"/>
              </a:spcBef>
            </a:pPr>
            <a:r>
              <a:rPr lang="en-US" sz="1400" kern="0" dirty="0">
                <a:solidFill>
                  <a:prstClr val="black"/>
                </a:solidFill>
              </a:rPr>
              <a:t>Breast cancer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249705" y="1885050"/>
            <a:ext cx="1536754" cy="21544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r">
              <a:spcBef>
                <a:spcPts val="150"/>
              </a:spcBef>
            </a:pPr>
            <a:r>
              <a:rPr lang="en-US" sz="1400" kern="0" dirty="0">
                <a:solidFill>
                  <a:prstClr val="black"/>
                </a:solidFill>
              </a:rPr>
              <a:t>Hodgkin lymphoma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568176" y="2123629"/>
            <a:ext cx="1218282" cy="21544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r">
              <a:spcBef>
                <a:spcPts val="150"/>
              </a:spcBef>
            </a:pPr>
            <a:r>
              <a:rPr lang="en-US" sz="1400" kern="0" dirty="0">
                <a:solidFill>
                  <a:prstClr val="black"/>
                </a:solidFill>
              </a:rPr>
              <a:t>Bladder cancer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70470" y="2362207"/>
            <a:ext cx="1915989" cy="21544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r">
              <a:spcBef>
                <a:spcPts val="150"/>
              </a:spcBef>
            </a:pPr>
            <a:r>
              <a:rPr lang="en-US" sz="1400" kern="0" dirty="0">
                <a:solidFill>
                  <a:prstClr val="black"/>
                </a:solidFill>
              </a:rPr>
              <a:t>Non Hodgkin lymphoma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645121" y="2600785"/>
            <a:ext cx="1141338" cy="21544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r">
              <a:spcBef>
                <a:spcPts val="150"/>
              </a:spcBef>
            </a:pPr>
            <a:r>
              <a:rPr lang="en-US" sz="1400" kern="0" dirty="0">
                <a:solidFill>
                  <a:prstClr val="black"/>
                </a:solidFill>
              </a:rPr>
              <a:t>Kidney cancer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119339" y="2839363"/>
            <a:ext cx="1667123" cy="21544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r">
              <a:spcBef>
                <a:spcPts val="150"/>
              </a:spcBef>
            </a:pPr>
            <a:r>
              <a:rPr lang="en-US" sz="1400" kern="0" dirty="0">
                <a:solidFill>
                  <a:prstClr val="black"/>
                </a:solidFill>
              </a:rPr>
              <a:t>Colon-rectum cancer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008001" y="3077941"/>
            <a:ext cx="778458" cy="21544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r">
              <a:spcBef>
                <a:spcPts val="150"/>
              </a:spcBef>
            </a:pPr>
            <a:r>
              <a:rPr lang="en-US" sz="1400" kern="0" dirty="0">
                <a:solidFill>
                  <a:prstClr val="black"/>
                </a:solidFill>
              </a:rPr>
              <a:t>Leukemia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190269" y="3316519"/>
            <a:ext cx="1596190" cy="21544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r">
              <a:spcBef>
                <a:spcPts val="150"/>
              </a:spcBef>
            </a:pPr>
            <a:r>
              <a:rPr lang="en-US" sz="1400" b="1" kern="0" dirty="0">
                <a:solidFill>
                  <a:srgbClr val="4BACC6"/>
                </a:solidFill>
              </a:rPr>
              <a:t>Long-term dialysis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5958" y="3807535"/>
            <a:ext cx="2740500" cy="21544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r">
              <a:spcBef>
                <a:spcPts val="150"/>
              </a:spcBef>
            </a:pPr>
            <a:r>
              <a:rPr lang="en-US" sz="1400" b="1" kern="0" dirty="0">
                <a:solidFill>
                  <a:srgbClr val="4BACC6"/>
                </a:solidFill>
              </a:rPr>
              <a:t>Dialysis patients with diabetes*</a:t>
            </a:r>
            <a:r>
              <a:rPr lang="en-US" sz="1400" b="1" kern="0" baseline="30000" dirty="0">
                <a:solidFill>
                  <a:srgbClr val="4BACC6"/>
                </a:solidFill>
              </a:rPr>
              <a:t>2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439234" y="5000427"/>
            <a:ext cx="1347224" cy="21544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r">
              <a:spcBef>
                <a:spcPts val="150"/>
              </a:spcBef>
            </a:pPr>
            <a:r>
              <a:rPr lang="en-US" sz="1400" kern="0" dirty="0">
                <a:solidFill>
                  <a:prstClr val="black"/>
                </a:solidFill>
              </a:rPr>
              <a:t>Pancreas cancer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489212" y="4284689"/>
            <a:ext cx="1297255" cy="21544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r">
              <a:spcBef>
                <a:spcPts val="150"/>
              </a:spcBef>
            </a:pPr>
            <a:r>
              <a:rPr lang="en-US" sz="1400" kern="0" dirty="0">
                <a:solidFill>
                  <a:prstClr val="black"/>
                </a:solidFill>
              </a:rPr>
              <a:t>Stomach cancer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298872" y="4523268"/>
            <a:ext cx="1487587" cy="21544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r">
              <a:spcBef>
                <a:spcPts val="150"/>
              </a:spcBef>
            </a:pPr>
            <a:r>
              <a:rPr lang="en-US" sz="1400" kern="0" dirty="0">
                <a:solidFill>
                  <a:prstClr val="black"/>
                </a:solidFill>
              </a:rPr>
              <a:t>Esophagus cancer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798316" y="4761847"/>
            <a:ext cx="988151" cy="21544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r">
              <a:spcBef>
                <a:spcPts val="150"/>
              </a:spcBef>
            </a:pPr>
            <a:r>
              <a:rPr lang="en-US" sz="1400" kern="0" dirty="0">
                <a:solidFill>
                  <a:prstClr val="black"/>
                </a:solidFill>
              </a:rPr>
              <a:t>Lung cancer</a:t>
            </a:r>
          </a:p>
        </p:txBody>
      </p:sp>
      <p:sp>
        <p:nvSpPr>
          <p:cNvPr id="53" name="Rectangle 52"/>
          <p:cNvSpPr/>
          <p:nvPr/>
        </p:nvSpPr>
        <p:spPr>
          <a:xfrm>
            <a:off x="2906101" y="3597771"/>
            <a:ext cx="1729326" cy="142709"/>
          </a:xfrm>
          <a:prstGeom prst="rect">
            <a:avLst/>
          </a:prstGeom>
          <a:solidFill>
            <a:srgbClr val="8064A2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58145" y="3561401"/>
            <a:ext cx="728314" cy="21544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r">
              <a:spcBef>
                <a:spcPts val="150"/>
              </a:spcBef>
            </a:pPr>
            <a:r>
              <a:rPr lang="en-US" sz="1400" kern="0" dirty="0">
                <a:solidFill>
                  <a:prstClr val="black"/>
                </a:solidFill>
              </a:rPr>
              <a:t>Myeloma</a:t>
            </a:r>
          </a:p>
        </p:txBody>
      </p:sp>
      <p:sp>
        <p:nvSpPr>
          <p:cNvPr id="55" name="Rectangle 54"/>
          <p:cNvSpPr/>
          <p:nvPr/>
        </p:nvSpPr>
        <p:spPr>
          <a:xfrm>
            <a:off x="448416" y="6021221"/>
            <a:ext cx="79756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>
                <a:solidFill>
                  <a:srgbClr val="FFFFFF">
                    <a:lumMod val="50000"/>
                  </a:srgbClr>
                </a:solidFill>
              </a:rPr>
              <a:t>1. </a:t>
            </a:r>
            <a:r>
              <a:rPr lang="en-US" sz="900" dirty="0" err="1">
                <a:solidFill>
                  <a:srgbClr val="FFFFFF">
                    <a:lumMod val="50000"/>
                  </a:srgbClr>
                </a:solidFill>
              </a:rPr>
              <a:t>Nordio</a:t>
            </a:r>
            <a:r>
              <a:rPr lang="en-US" sz="900" dirty="0">
                <a:solidFill>
                  <a:srgbClr val="FFFFFF">
                    <a:lumMod val="50000"/>
                  </a:srgbClr>
                </a:solidFill>
              </a:rPr>
              <a:t> M, </a:t>
            </a:r>
            <a:r>
              <a:rPr lang="en-US" sz="900" dirty="0" err="1">
                <a:solidFill>
                  <a:srgbClr val="FFFFFF">
                    <a:lumMod val="50000"/>
                  </a:srgbClr>
                </a:solidFill>
              </a:rPr>
              <a:t>Limido</a:t>
            </a:r>
            <a:r>
              <a:rPr lang="en-US" sz="900" dirty="0">
                <a:solidFill>
                  <a:srgbClr val="FFFFFF">
                    <a:lumMod val="50000"/>
                  </a:srgbClr>
                </a:solidFill>
              </a:rPr>
              <a:t> A, Maggiore U, et al; Italian Dialysis and Transplantation Registry. Survival in patients treated by long-term dialysis compared with the general population. </a:t>
            </a:r>
            <a:r>
              <a:rPr lang="en-US" sz="900" i="1" dirty="0">
                <a:solidFill>
                  <a:srgbClr val="FFFFFF">
                    <a:lumMod val="50000"/>
                  </a:srgbClr>
                </a:solidFill>
              </a:rPr>
              <a:t>Am J Kidney Dis</a:t>
            </a:r>
            <a:r>
              <a:rPr lang="en-US" sz="900" dirty="0">
                <a:solidFill>
                  <a:srgbClr val="FFFFFF">
                    <a:lumMod val="50000"/>
                  </a:srgbClr>
                </a:solidFill>
              </a:rPr>
              <a:t>. 2012;59(6):819-828. </a:t>
            </a:r>
            <a:r>
              <a:rPr lang="en-US" sz="900" b="1" dirty="0">
                <a:solidFill>
                  <a:srgbClr val="FFFFFF">
                    <a:lumMod val="50000"/>
                  </a:srgbClr>
                </a:solidFill>
              </a:rPr>
              <a:t>2. </a:t>
            </a:r>
            <a:r>
              <a:rPr lang="en-US" sz="900" dirty="0">
                <a:solidFill>
                  <a:srgbClr val="FFFFFF">
                    <a:lumMod val="50000"/>
                  </a:srgbClr>
                </a:solidFill>
              </a:rPr>
              <a:t>European Renal Association-European Dialysis and Transplant Association. ERA-EDTA Registry: Annual Report 2011. http://www.era-edta-reg.org/files/annualreports/pdf/AnnRep2011.pdf. Accessed July 1, 2014.</a:t>
            </a:r>
          </a:p>
        </p:txBody>
      </p:sp>
      <p:sp>
        <p:nvSpPr>
          <p:cNvPr id="56" name="Rectangle 55"/>
          <p:cNvSpPr/>
          <p:nvPr/>
        </p:nvSpPr>
        <p:spPr>
          <a:xfrm>
            <a:off x="435871" y="5791206"/>
            <a:ext cx="52241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070605"/>
                </a:solidFill>
              </a:rPr>
              <a:t>*5-year adjusted survival in a different study based on data from the ERA-EDTA Registry</a:t>
            </a:r>
            <a:r>
              <a:rPr lang="en-US" sz="1000" dirty="0">
                <a:solidFill>
                  <a:srgbClr val="FFFFFF">
                    <a:lumMod val="50000"/>
                  </a:srgb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858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nl-NL" dirty="0">
                <a:cs typeface="+mj-cs"/>
              </a:rPr>
              <a:t>Wat verklaart dit hoge risico?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nl-NL" dirty="0">
                <a:cs typeface="+mn-cs"/>
              </a:rPr>
              <a:t>Traditionele factoren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nl-NL" dirty="0" err="1">
                <a:cs typeface="+mn-cs"/>
              </a:rPr>
              <a:t>Hypertension</a:t>
            </a:r>
            <a:endParaRPr lang="nl-NL" dirty="0">
              <a:cs typeface="+mn-cs"/>
            </a:endParaRPr>
          </a:p>
          <a:p>
            <a:pPr eaLnBrk="1" hangingPunct="1">
              <a:defRPr/>
            </a:pPr>
            <a:r>
              <a:rPr lang="nl-NL" dirty="0">
                <a:cs typeface="+mn-cs"/>
              </a:rPr>
              <a:t>Diabetes</a:t>
            </a:r>
          </a:p>
          <a:p>
            <a:pPr eaLnBrk="1" hangingPunct="1">
              <a:defRPr/>
            </a:pPr>
            <a:r>
              <a:rPr lang="nl-NL" dirty="0" err="1">
                <a:cs typeface="+mn-cs"/>
              </a:rPr>
              <a:t>Hypercholesterolaemia</a:t>
            </a:r>
            <a:endParaRPr lang="nl-NL" dirty="0">
              <a:cs typeface="+mn-cs"/>
            </a:endParaRPr>
          </a:p>
          <a:p>
            <a:pPr eaLnBrk="1" hangingPunct="1">
              <a:defRPr/>
            </a:pPr>
            <a:r>
              <a:rPr lang="nl-NL" dirty="0">
                <a:cs typeface="+mn-cs"/>
              </a:rPr>
              <a:t>Roken</a:t>
            </a:r>
          </a:p>
          <a:p>
            <a:pPr eaLnBrk="1" hangingPunct="1">
              <a:defRPr/>
            </a:pPr>
            <a:r>
              <a:rPr lang="nl-NL" dirty="0" err="1">
                <a:cs typeface="+mn-cs"/>
              </a:rPr>
              <a:t>Obesity</a:t>
            </a:r>
            <a:endParaRPr lang="nl-NL" dirty="0">
              <a:cs typeface="+mn-cs"/>
            </a:endParaRPr>
          </a:p>
          <a:p>
            <a:pPr eaLnBrk="1" hangingPunct="1">
              <a:defRPr/>
            </a:pPr>
            <a:endParaRPr lang="nl-NL" dirty="0">
              <a:cs typeface="+mn-cs"/>
            </a:endParaRP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nl-NL" dirty="0">
                <a:cs typeface="+mn-cs"/>
              </a:rPr>
              <a:t>Componenten nierschade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38" y="2174875"/>
            <a:ext cx="4295767" cy="3951288"/>
          </a:xfrm>
        </p:spPr>
        <p:txBody>
          <a:bodyPr/>
          <a:lstStyle/>
          <a:p>
            <a:pPr eaLnBrk="1" hangingPunct="1">
              <a:defRPr/>
            </a:pPr>
            <a:r>
              <a:rPr lang="nl-NL" dirty="0" err="1">
                <a:cs typeface="+mn-cs"/>
              </a:rPr>
              <a:t>Proteinuria</a:t>
            </a:r>
            <a:r>
              <a:rPr lang="nl-NL" dirty="0">
                <a:cs typeface="+mn-cs"/>
              </a:rPr>
              <a:t> (eiwit-lekkage)</a:t>
            </a:r>
          </a:p>
          <a:p>
            <a:pPr eaLnBrk="1" hangingPunct="1">
              <a:defRPr/>
            </a:pPr>
            <a:r>
              <a:rPr lang="nl-NL" dirty="0">
                <a:cs typeface="+mn-cs"/>
              </a:rPr>
              <a:t>Bloedarmoede</a:t>
            </a:r>
          </a:p>
          <a:p>
            <a:pPr eaLnBrk="1" hangingPunct="1">
              <a:defRPr/>
            </a:pPr>
            <a:r>
              <a:rPr lang="nl-NL" dirty="0">
                <a:cs typeface="+mn-cs"/>
              </a:rPr>
              <a:t>Slechte voeding/ondervoeding</a:t>
            </a:r>
          </a:p>
          <a:p>
            <a:pPr eaLnBrk="1" hangingPunct="1">
              <a:defRPr/>
            </a:pPr>
            <a:r>
              <a:rPr lang="nl-NL" dirty="0"/>
              <a:t>C</a:t>
            </a:r>
            <a:r>
              <a:rPr lang="nl-NL" dirty="0">
                <a:cs typeface="+mn-cs"/>
              </a:rPr>
              <a:t>hron</a:t>
            </a:r>
            <a:r>
              <a:rPr lang="nl-NL" dirty="0"/>
              <a:t>ische ontsteking</a:t>
            </a:r>
            <a:r>
              <a:rPr lang="nl-NL" dirty="0">
                <a:cs typeface="+mn-cs"/>
              </a:rPr>
              <a:t>?</a:t>
            </a:r>
          </a:p>
          <a:p>
            <a:pPr eaLnBrk="1" hangingPunct="1">
              <a:defRPr/>
            </a:pPr>
            <a:r>
              <a:rPr lang="nl-NL" i="1" dirty="0">
                <a:cs typeface="+mn-cs"/>
              </a:rPr>
              <a:t>CKD-MBD, zoals fosfaatbelasting</a:t>
            </a:r>
          </a:p>
        </p:txBody>
      </p:sp>
    </p:spTree>
    <p:extLst>
      <p:ext uri="{BB962C8B-B14F-4D97-AF65-F5344CB8AC3E}">
        <p14:creationId xmlns:p14="http://schemas.microsoft.com/office/powerpoint/2010/main" val="415619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Nier-perspectief</a:t>
            </a:r>
            <a:br>
              <a:rPr lang="nl-NL" dirty="0"/>
            </a:br>
            <a:r>
              <a:rPr lang="nl-NL" sz="2000" dirty="0"/>
              <a:t>Nierziekte veroorzaakt veel orgaanproblemen</a:t>
            </a:r>
            <a:endParaRPr lang="nl-NL" dirty="0"/>
          </a:p>
        </p:txBody>
      </p:sp>
      <p:pic>
        <p:nvPicPr>
          <p:cNvPr id="16386" name="Afbeelding 4"/>
          <p:cNvPicPr>
            <a:picLocks noChangeAspect="1"/>
          </p:cNvPicPr>
          <p:nvPr/>
        </p:nvPicPr>
        <p:blipFill>
          <a:blip r:embed="rId2"/>
          <a:srcRect t="-11469" b="-12830"/>
          <a:stretch>
            <a:fillRect/>
          </a:stretch>
        </p:blipFill>
        <p:spPr bwMode="auto">
          <a:xfrm>
            <a:off x="647700" y="1200155"/>
            <a:ext cx="1943100" cy="310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52400" dist="2794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87" name="Afbeelding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8300" y="4518423"/>
            <a:ext cx="1905000" cy="1831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11125" dist="2794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88" name="Afbeelding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62326" y="1727201"/>
            <a:ext cx="1874838" cy="2247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52400" dist="2540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89" name="Afbeelding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99300" y="1366839"/>
            <a:ext cx="2044700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52400" dist="4445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90" name="Afbeelding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99200" y="4152907"/>
            <a:ext cx="23876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11125" dist="2794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Pijl links 13"/>
          <p:cNvSpPr/>
          <p:nvPr/>
        </p:nvSpPr>
        <p:spPr>
          <a:xfrm>
            <a:off x="5461000" y="2599278"/>
            <a:ext cx="1295400" cy="296335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5" name="Pijl links 14"/>
          <p:cNvSpPr/>
          <p:nvPr/>
        </p:nvSpPr>
        <p:spPr>
          <a:xfrm rot="8512370">
            <a:off x="2320655" y="3835411"/>
            <a:ext cx="1295400" cy="296335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6" name="Pijl links 15"/>
          <p:cNvSpPr/>
          <p:nvPr/>
        </p:nvSpPr>
        <p:spPr>
          <a:xfrm rot="10800000">
            <a:off x="2114549" y="2599278"/>
            <a:ext cx="1295400" cy="296335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7" name="Pijl links 16"/>
          <p:cNvSpPr/>
          <p:nvPr/>
        </p:nvSpPr>
        <p:spPr>
          <a:xfrm rot="2071744">
            <a:off x="5173617" y="3758683"/>
            <a:ext cx="1295400" cy="296335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8" name="Tekstvak 17"/>
          <p:cNvSpPr txBox="1"/>
          <p:nvPr/>
        </p:nvSpPr>
        <p:spPr>
          <a:xfrm>
            <a:off x="3146425" y="5087419"/>
            <a:ext cx="2578100" cy="14773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dirty="0">
                <a:solidFill>
                  <a:srgbClr val="0000FF"/>
                </a:solidFill>
                <a:latin typeface="+mj-lt"/>
              </a:rPr>
              <a:t>Verder: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nl-NL" dirty="0">
                <a:solidFill>
                  <a:srgbClr val="0000FF"/>
                </a:solidFill>
                <a:latin typeface="+mj-lt"/>
              </a:rPr>
              <a:t>Bijschildklieren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nl-NL" dirty="0">
                <a:solidFill>
                  <a:srgbClr val="0000FF"/>
                </a:solidFill>
                <a:latin typeface="+mj-lt"/>
              </a:rPr>
              <a:t>Geestelijk/cognitief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nl-NL" dirty="0">
                <a:solidFill>
                  <a:srgbClr val="0000FF"/>
                </a:solidFill>
                <a:latin typeface="+mj-lt"/>
              </a:rPr>
              <a:t>Stofwisseling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nl-NL" dirty="0">
                <a:solidFill>
                  <a:srgbClr val="0000FF"/>
                </a:solidFill>
                <a:latin typeface="+mj-lt"/>
              </a:rPr>
              <a:t>Maagdarmstelsel</a:t>
            </a:r>
          </a:p>
        </p:txBody>
      </p:sp>
      <p:sp>
        <p:nvSpPr>
          <p:cNvPr id="19" name="Pijl links 18"/>
          <p:cNvSpPr/>
          <p:nvPr/>
        </p:nvSpPr>
        <p:spPr>
          <a:xfrm rot="5400000">
            <a:off x="3862205" y="4517884"/>
            <a:ext cx="1098832" cy="296334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111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Bot: Aangedaan door nierschade</a:t>
            </a:r>
          </a:p>
        </p:txBody>
      </p:sp>
      <p:pic>
        <p:nvPicPr>
          <p:cNvPr id="17410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822" b="80267" l="10400" r="86467"/>
                    </a14:imgEffect>
                  </a14:imgLayer>
                </a14:imgProps>
              </a:ext>
            </a:extLst>
          </a:blip>
          <a:srcRect l="10802" t="22803" r="13580" b="13336"/>
          <a:stretch>
            <a:fillRect/>
          </a:stretch>
        </p:blipFill>
        <p:spPr>
          <a:xfrm rot="19231347">
            <a:off x="2765449" y="3271839"/>
            <a:ext cx="3167063" cy="2006600"/>
          </a:xfrm>
          <a:effectLst>
            <a:outerShdw blurRad="152400" dist="2540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1" name="Afbeelding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8" b="99007" l="837" r="98745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737350" y="1506543"/>
            <a:ext cx="1949450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0975" dist="3556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2" name="Afbeelding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2633" y="2978313"/>
            <a:ext cx="1769533" cy="213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3825" dist="1905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3" name="Afbeelding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848" b="97156" l="3289" r="47039"/>
                    </a14:imgEffect>
                  </a14:imgLayer>
                </a14:imgProps>
              </a:ext>
            </a:extLst>
          </a:blip>
          <a:srcRect l="4071" t="3790" r="52632" b="3790"/>
          <a:stretch>
            <a:fillRect/>
          </a:stretch>
        </p:blipFill>
        <p:spPr bwMode="auto">
          <a:xfrm>
            <a:off x="6515100" y="4146551"/>
            <a:ext cx="1671638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0975" dist="2794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Pijl links 7"/>
          <p:cNvSpPr/>
          <p:nvPr/>
        </p:nvSpPr>
        <p:spPr>
          <a:xfrm rot="20673777">
            <a:off x="5461000" y="3145375"/>
            <a:ext cx="1295400" cy="296335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9" name="Pijl links 8"/>
          <p:cNvSpPr/>
          <p:nvPr/>
        </p:nvSpPr>
        <p:spPr>
          <a:xfrm rot="1245550">
            <a:off x="4843463" y="4451359"/>
            <a:ext cx="1295400" cy="296335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0" name="Pijl links 9"/>
          <p:cNvSpPr/>
          <p:nvPr/>
        </p:nvSpPr>
        <p:spPr>
          <a:xfrm>
            <a:off x="2235200" y="4499514"/>
            <a:ext cx="1295400" cy="296335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4" name="Gebogen pijl 13"/>
          <p:cNvSpPr/>
          <p:nvPr/>
        </p:nvSpPr>
        <p:spPr>
          <a:xfrm rot="2423927">
            <a:off x="2438400" y="2730556"/>
            <a:ext cx="1435100" cy="1464733"/>
          </a:xfrm>
          <a:prstGeom prst="bentArrow">
            <a:avLst>
              <a:gd name="adj1" fmla="val 9502"/>
              <a:gd name="adj2" fmla="val 14483"/>
              <a:gd name="adj3" fmla="val 18358"/>
              <a:gd name="adj4" fmla="val 43750"/>
            </a:avLst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chemeClr val="tx1"/>
              </a:solidFill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2235206" y="2118255"/>
            <a:ext cx="21462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dirty="0">
                <a:solidFill>
                  <a:srgbClr val="0000FF"/>
                </a:solidFill>
                <a:latin typeface="+mj-lt"/>
              </a:rPr>
              <a:t>Bijschildklierziekte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0" y="6448973"/>
            <a:ext cx="3352800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sz="1400" dirty="0" err="1">
                <a:solidFill>
                  <a:srgbClr val="0000FF"/>
                </a:solidFill>
                <a:latin typeface="+mj-lt"/>
              </a:rPr>
              <a:t>Slatopolsky</a:t>
            </a:r>
            <a:r>
              <a:rPr lang="nl-NL" sz="1400" dirty="0">
                <a:solidFill>
                  <a:srgbClr val="0000FF"/>
                </a:solidFill>
                <a:latin typeface="+mj-lt"/>
              </a:rPr>
              <a:t>. Am  J </a:t>
            </a:r>
            <a:r>
              <a:rPr lang="nl-NL" sz="1400" dirty="0" err="1">
                <a:solidFill>
                  <a:srgbClr val="0000FF"/>
                </a:solidFill>
                <a:latin typeface="+mj-lt"/>
              </a:rPr>
              <a:t>Physiol</a:t>
            </a:r>
            <a:r>
              <a:rPr lang="nl-NL" sz="1400" dirty="0">
                <a:solidFill>
                  <a:srgbClr val="0000FF"/>
                </a:solidFill>
                <a:latin typeface="+mj-lt"/>
              </a:rPr>
              <a:t> 1980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2020888" y="4124325"/>
            <a:ext cx="1941512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dirty="0">
                <a:solidFill>
                  <a:srgbClr val="0000FF"/>
                </a:solidFill>
                <a:latin typeface="+mj-lt"/>
              </a:rPr>
              <a:t>Vitamine D tekort</a:t>
            </a:r>
          </a:p>
        </p:txBody>
      </p:sp>
    </p:spTree>
    <p:extLst>
      <p:ext uri="{BB962C8B-B14F-4D97-AF65-F5344CB8AC3E}">
        <p14:creationId xmlns:p14="http://schemas.microsoft.com/office/powerpoint/2010/main" val="383225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theme/theme1.xml><?xml version="1.0" encoding="utf-8"?>
<a:theme xmlns:a="http://schemas.openxmlformats.org/drawingml/2006/main" name="Aangepast ontwer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mloopbaan">
      <a:majorFont>
        <a:latin typeface="Candara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Candara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8100" cmpd="sng">
          <a:solidFill>
            <a:srgbClr val="0000FF"/>
          </a:solidFill>
          <a:headEnd type="oval"/>
          <a:tailEnd type="oval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7C68E4C4A0734BBECEB1C0A3AEFCAA" ma:contentTypeVersion="11" ma:contentTypeDescription="Een nieuw document maken." ma:contentTypeScope="" ma:versionID="bd105fcaa1adf00407a7815716346da0">
  <xsd:schema xmlns:xsd="http://www.w3.org/2001/XMLSchema" xmlns:xs="http://www.w3.org/2001/XMLSchema" xmlns:p="http://schemas.microsoft.com/office/2006/metadata/properties" xmlns:ns2="624302cb-c942-4baa-8473-2de60652eb40" targetNamespace="http://schemas.microsoft.com/office/2006/metadata/properties" ma:root="true" ma:fieldsID="e7871e9b7e366e16f248f3c4394316cb" ns2:_="">
    <xsd:import namespace="624302cb-c942-4baa-8473-2de60652eb4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4302cb-c942-4baa-8473-2de60652eb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FBA44E5-BD45-415E-B7D6-C6B53774A4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24302cb-c942-4baa-8473-2de60652eb4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09952C6-8999-43CD-B3E7-ED79C92892F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C8B13EB-EC01-407A-AF99-E9A99EA4BC2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13369</TotalTime>
  <Words>484</Words>
  <Application>Microsoft Office PowerPoint</Application>
  <PresentationFormat>Diavoorstelling (4:3)</PresentationFormat>
  <Paragraphs>126</Paragraphs>
  <Slides>29</Slides>
  <Notes>1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29</vt:i4>
      </vt:variant>
    </vt:vector>
  </HeadingPairs>
  <TitlesOfParts>
    <vt:vector size="30" baseType="lpstr">
      <vt:lpstr>Aangepast ontwerp</vt:lpstr>
      <vt:lpstr>Chronische nierschade, Gevolgen voor hart en bloedvaten</vt:lpstr>
      <vt:lpstr>Disclosures</vt:lpstr>
      <vt:lpstr>PowerPoint-presentatie</vt:lpstr>
      <vt:lpstr>“Waarschuwing”</vt:lpstr>
      <vt:lpstr>Sterfte risico bij nierschade</vt:lpstr>
      <vt:lpstr>PowerPoint-presentatie</vt:lpstr>
      <vt:lpstr>Wat verklaart dit hoge risico?</vt:lpstr>
      <vt:lpstr>Nier-perspectief Nierziekte veroorzaakt veel orgaanproblemen</vt:lpstr>
      <vt:lpstr>Bot: Aangedaan door nierschade</vt:lpstr>
      <vt:lpstr>Nierschade en Mineralen</vt:lpstr>
      <vt:lpstr>Bloedvaten</vt:lpstr>
      <vt:lpstr>PowerPoint-presentatie</vt:lpstr>
      <vt:lpstr>PowerPoint-presentatie</vt:lpstr>
      <vt:lpstr>PowerPoint-presentatie</vt:lpstr>
      <vt:lpstr>Hart</vt:lpstr>
      <vt:lpstr>Windketel functie aorta</vt:lpstr>
      <vt:lpstr>Verdikte hartspier</vt:lpstr>
      <vt:lpstr>En nu het goede nieuws!</vt:lpstr>
      <vt:lpstr>FGF23 regelt fosfaat</vt:lpstr>
      <vt:lpstr>FGF23 stijgt hoog bij nierziekte</vt:lpstr>
      <vt:lpstr>Dier-experiment</vt:lpstr>
      <vt:lpstr>Cinacalcet of etelcalcetide: Onderzoek in mensen</vt:lpstr>
      <vt:lpstr>Magnesium</vt:lpstr>
      <vt:lpstr>Klotho</vt:lpstr>
      <vt:lpstr>PowerPoint-presentatie</vt:lpstr>
      <vt:lpstr>α-Klotho daalt bij nierziekte</vt:lpstr>
      <vt:lpstr>Klotho beschermt tegen vaatverkalking: Dier-experiment</vt:lpstr>
      <vt:lpstr>Conclusies</vt:lpstr>
      <vt:lpstr>PowerPoint-presentatie</vt:lpstr>
    </vt:vector>
  </TitlesOfParts>
  <Company>VU medisch centrum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Marc Vervloet</dc:creator>
  <cp:lastModifiedBy>Wanda Konijn NVN</cp:lastModifiedBy>
  <cp:revision>417</cp:revision>
  <cp:lastPrinted>2013-03-26T20:06:55Z</cp:lastPrinted>
  <dcterms:created xsi:type="dcterms:W3CDTF">2011-11-22T07:48:35Z</dcterms:created>
  <dcterms:modified xsi:type="dcterms:W3CDTF">2025-08-12T14:59:51Z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0x010100417C68E4C4A0734BBECEB1C0A3AEFCAA</vt:lpwstr>
  </property>
</Properties>
</file>